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07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8" r:id="rId13"/>
    <p:sldId id="297" r:id="rId14"/>
    <p:sldId id="296" r:id="rId15"/>
    <p:sldId id="292" r:id="rId16"/>
    <p:sldId id="293" r:id="rId17"/>
    <p:sldId id="319" r:id="rId18"/>
    <p:sldId id="317" r:id="rId19"/>
    <p:sldId id="318" r:id="rId20"/>
    <p:sldId id="299" r:id="rId21"/>
    <p:sldId id="294" r:id="rId22"/>
    <p:sldId id="314" r:id="rId23"/>
    <p:sldId id="261" r:id="rId24"/>
    <p:sldId id="315" r:id="rId25"/>
    <p:sldId id="262" r:id="rId26"/>
    <p:sldId id="264" r:id="rId27"/>
    <p:sldId id="263" r:id="rId28"/>
    <p:sldId id="265" r:id="rId29"/>
    <p:sldId id="266" r:id="rId30"/>
    <p:sldId id="268" r:id="rId31"/>
    <p:sldId id="269" r:id="rId32"/>
    <p:sldId id="267" r:id="rId33"/>
    <p:sldId id="270" r:id="rId34"/>
    <p:sldId id="271" r:id="rId35"/>
    <p:sldId id="273" r:id="rId36"/>
    <p:sldId id="275" r:id="rId37"/>
    <p:sldId id="274" r:id="rId38"/>
    <p:sldId id="276" r:id="rId39"/>
    <p:sldId id="278" r:id="rId40"/>
    <p:sldId id="300" r:id="rId41"/>
    <p:sldId id="281" r:id="rId42"/>
    <p:sldId id="280" r:id="rId43"/>
    <p:sldId id="301" r:id="rId44"/>
    <p:sldId id="302" r:id="rId45"/>
    <p:sldId id="304" r:id="rId46"/>
    <p:sldId id="303" r:id="rId47"/>
    <p:sldId id="295" r:id="rId48"/>
    <p:sldId id="320" r:id="rId49"/>
    <p:sldId id="31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200"/>
    <a:srgbClr val="00FF00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98" autoAdjust="0"/>
  </p:normalViewPr>
  <p:slideViewPr>
    <p:cSldViewPr snapToGrid="0">
      <p:cViewPr>
        <p:scale>
          <a:sx n="85" d="100"/>
          <a:sy n="85" d="100"/>
        </p:scale>
        <p:origin x="23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AB038-70C5-4FD0-8B28-42979664F6BE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19FAB-85E9-4465-B122-BA082962BA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15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bieżącym roku mija 21 lat od rozpoczęcia intensywnych prac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rządu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parlamentu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związanych z reformą administracyjną kraju i w konsekwencji utworzeniem rok później Powiatu Tatrzańskiego. Historia tych starań jest sama w sobie ciekawa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warta opisania. Utworzenie powiatu z siedzibą w Zakopanem było realizacją aspiracji miejscowej społeczności sięgających lat dwudziestych XX 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771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Bezpośrednio po odzyskaniu niepodległości pojawił się problem aspiracji polskich do północnych części Spisza i Orawy. Te dawne komitaty królestwa węgierskiego w znacznej części zamieszkałe były przez ludność etnicznie polską, posługującą</a:t>
            </a:r>
            <a:r>
              <a:rPr lang="pl-PL" baseline="0" dirty="0" smtClean="0"/>
              <a:t> się polską gwara góralską. O przynależności terytoriów miał rozstrzygnąć plebiscyt ale latem 1920 r. gdy bolszewicy stanęli u bram Warszawy rząd polski poddał się pod arbitraż międzynarodowy. Rozstrzygnięcia </a:t>
            </a:r>
            <a:r>
              <a:rPr lang="pl-PL" baseline="0" dirty="0" smtClean="0"/>
              <a:t>Rady </a:t>
            </a:r>
            <a:r>
              <a:rPr lang="pl-PL" baseline="0" dirty="0" smtClean="0"/>
              <a:t>Ambasadorów były dla Polski niekorzystne i krzywdzące. W granicach Rzeczypospolitej znalazły się tylko niewielkie fragmenty Spisza i Orawy. Z obszaru obecnego Powiatu Tatrzańskiego były to 3 miejscowości: Jurgów, Czarna Góra i Rzepiska.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133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 przyznanych Polsce  </a:t>
            </a:r>
            <a:r>
              <a:rPr lang="pl-PL" dirty="0" smtClean="0"/>
              <a:t>28 </a:t>
            </a:r>
            <a:r>
              <a:rPr lang="pl-PL" dirty="0" smtClean="0"/>
              <a:t>lipca 1920 r. przez Radę Ambasadorów węgierskich fragmentów Spisza i Orawy utworzony został powiat spisko-orawski. Składał się z dwóch, nie przylegających do siebie obszarów, oddzielonych obszarem powiatu nowotarskiego. Jego siedzibą było miasto Nowy Targ znajdujące się poza terytorium powiatu.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70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</a:t>
            </a:r>
            <a:r>
              <a:rPr lang="pl-PL" baseline="0" dirty="0" smtClean="0"/>
              <a:t> tym burzliwym okresie, wkrótce po odzyskaniu niepodległości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 inicjatywy Ministerstwa Robót Publicznych i Ministerstwa Zdrowia Publicznego zwołana została druga ankieta (konferencja) w sprawie rozwoju Zakopanego (pierwsza ankieta miała miejsce jeszcze za czasów austriackich). Ankieta</a:t>
            </a:r>
            <a:r>
              <a:rPr lang="pl-PL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„…miała na celu zorientować czynniki państwowe polskie co do podstaw dyrektyw prac na rozwojem Zakopanego i innych polskich letnisk podtatrzańskich i przygotować materiał dla akcji ustawodawczej, administracyjnej i finansowej…”. Uczestniczyli w tej ankiecie reprezentanci 5 ministerstw, delegaci władz administracyjnych, samorządowych, instytucji ochrony zdrowia, placówek oświatowych, stowarzyszeń turystycznych i zajmujących się ochroną przyrody, związków zawodowych </a:t>
            </a:r>
            <a:r>
              <a:rPr lang="pl-PL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prasy. W trakcie ankiety po raz pierwszy przedmiotem dyskusji była sprawa utworzenia Starostwa w Zakopanem.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613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Wnioski z ankiety stały się </a:t>
            </a:r>
            <a:r>
              <a:rPr lang="pl-PL" dirty="0" smtClean="0"/>
              <a:t>przedmiotem </a:t>
            </a:r>
            <a:r>
              <a:rPr lang="pl-PL" dirty="0" smtClean="0"/>
              <a:t>debaty samorządu gminnego w Zakopanem. W</a:t>
            </a:r>
            <a:r>
              <a:rPr lang="pl-PL" baseline="0" dirty="0" smtClean="0"/>
              <a:t> tamtym okresie</a:t>
            </a:r>
            <a:r>
              <a:rPr lang="pl-PL" dirty="0" smtClean="0"/>
              <a:t> w zakresie spraw związanych</a:t>
            </a:r>
            <a:r>
              <a:rPr lang="pl-PL" baseline="0" dirty="0" smtClean="0"/>
              <a:t> z uporządkowaniem administracji</a:t>
            </a:r>
            <a:r>
              <a:rPr lang="pl-PL" dirty="0" smtClean="0"/>
              <a:t> przed zakopiańskim samorządem stanęły 3 poważne wyzwania:</a:t>
            </a:r>
          </a:p>
          <a:p>
            <a:r>
              <a:rPr lang="pl-PL" dirty="0" smtClean="0"/>
              <a:t>- likwidacja szkodliwego dualizmu pomiędzy władzą samorządową (rada gminna i wójt) a władzami uzdrowiska (komisja klimatyczna),</a:t>
            </a:r>
          </a:p>
          <a:p>
            <a:r>
              <a:rPr lang="pl-PL" dirty="0" smtClean="0"/>
              <a:t>- podniesienie Zakopanego do rangi miasta,</a:t>
            </a:r>
          </a:p>
          <a:p>
            <a:r>
              <a:rPr lang="pl-PL" dirty="0" smtClean="0"/>
              <a:t>- utworzenie powiatu z siedziba w Zakopanem.</a:t>
            </a:r>
          </a:p>
          <a:p>
            <a:r>
              <a:rPr lang="pl-PL" dirty="0" smtClean="0"/>
              <a:t>Uzasadnieniem starań o utworzenie powiatu była odmienność sytuacji społeczno-gospodarczej Skalnego Podhala od reszty nowotarszczyzny. Chodziło o </a:t>
            </a:r>
            <a:r>
              <a:rPr lang="pl-PL" dirty="0" smtClean="0"/>
              <a:t>rozwój </a:t>
            </a:r>
            <a:r>
              <a:rPr lang="pl-PL" dirty="0" smtClean="0"/>
              <a:t>lecznictwa uzdrowiskowego i gospodarki turystycznej. Obawiano się konfliktów mogących spowodować zablokowanie rozwoju wynikających z odmienności koncepcji rozwojowych i różnic interesów </a:t>
            </a:r>
            <a:r>
              <a:rPr lang="pl-PL" dirty="0" smtClean="0"/>
              <a:t>pomiędzy</a:t>
            </a:r>
            <a:r>
              <a:rPr lang="pl-PL" baseline="0" dirty="0" smtClean="0"/>
              <a:t> górnym i</a:t>
            </a:r>
            <a:r>
              <a:rPr lang="pl-PL" dirty="0" smtClean="0"/>
              <a:t> </a:t>
            </a:r>
            <a:r>
              <a:rPr lang="pl-PL" dirty="0" smtClean="0"/>
              <a:t>dolnym Podhalem. </a:t>
            </a:r>
          </a:p>
          <a:p>
            <a:r>
              <a:rPr lang="pl-PL" dirty="0" smtClean="0"/>
              <a:t>W ówczesnym ustroju samorządowym funkcję</a:t>
            </a:r>
            <a:r>
              <a:rPr lang="pl-PL" baseline="0" dirty="0" smtClean="0"/>
              <a:t> przewodniczącego rady gminnej pełnił naczelnik gminy (wójt). Funkcję tę pełnił Medard Kozłowski, który </a:t>
            </a:r>
            <a:r>
              <a:rPr lang="pl-PL" dirty="0" smtClean="0"/>
              <a:t>stosowny</a:t>
            </a:r>
            <a:r>
              <a:rPr lang="pl-PL" baseline="0" dirty="0" smtClean="0"/>
              <a:t> memoriał przedstawił radzie gminnej 9 maja 1922 r.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74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smtClean="0"/>
              <a:t>Medard Kozłowski to postać niezwykle zasłużona dla Zakopanego i niesłusznie trochę zapomniana.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93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Zgodnie z memoriałem Kozłowskiego w skład powiatu miały wchodzić „… wsie: Witów , Dzianisz, Kościelisko, Zakopane, Zubsuche, Poronin, Murzasichle, Bukowina, Brzegi wchodzące w skład powiatu nowotarskiego. Nadto ze względów gospodarczych, a mianowicie z tytułu pastwisk w halach tatrzańskich, można by przyłączyć Biały Dunajec, Leśnicę, Białkę i parę innych. – Ze starostwa spisko-orawskiego należą tu geograficznie gminy: Jurgów, Czarnagóra, Rzepisko i najważniejsze Jaworzyna, której przynależność polityczna rozstrzygnie się lada dzień…”.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Jaworzyna Spiska przypadła w 1925 r. Czechosłowacji. Jeżeli jednak pominiemy te kwestię i naniesiemy treść memoriału Kozłowskiego na mapę okazuje się, że projektowane przez niego granice „Powiatu Górnego Podhala” dokładnie pokrywają się z granicami obecnego Powiatu Tatrzańskiego. Jest to tym bardziej zdumiewające, że granice Powiatu Tatrzańskiego wytyczono w oparciu o granice współczesnych gmin Kościelisko, Poronin, Biały Dunajec i Bukowina Tatrzańska. W 1922 r. nie istniały gminy zbiorowe i każda z wymienionych przez Kozłowskiego wsi była osobną gminą z własnym samorządem. Medard Kozłowski w swoim projekcie wychodził z istniejących w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1922 r.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powiązań funkcjonalnych, w 1998 r. rozstrzygający był przebieg granic gmin. A jednak po 76 latach opierając się o inne przesłanki ustanowiono takie same granice powiatu jak projektował Kozłowski.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003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1925 r. do</a:t>
            </a:r>
            <a:r>
              <a:rPr lang="pl-PL" baseline="0" dirty="0" smtClean="0"/>
              <a:t> dotychczasowego powiatu nowotarskiego przyłączony został powiat spisko-orawski. Powiat nowotarski w takich granicach istniał w latach 1925-1939 i później aż do 1951 r.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204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Sprawa utworzenia powiatu w Zakopanem wracała w dyskusjach przez cały okres międzywojenny. Z wielkich wyzwań z zakresu przekształceń administracji udało się doprowadzić do likwidacji szkodliwego dualizmu pomiędzy władzą samorządową (rada gminna i wójt) a władzami uzdrowiska (komisja klimatyczna)</a:t>
            </a:r>
            <a:r>
              <a:rPr lang="pl-PL" baseline="0" dirty="0" smtClean="0"/>
              <a:t> i nadania Zakopanemu praw miejskich w 1933 r. Postulat utworzenia powiatu nie znalazł niestety zrozumienia u władz sanacyjnych.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14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Temat powrócił</a:t>
            </a:r>
            <a:r>
              <a:rPr lang="pl-PL" baseline="0" dirty="0" smtClean="0"/>
              <a:t> jeszcze w trakcie trwania II wojny światowej. Wojska sowieckie były daleko od Berlina ale w Zakopanem wolnym od niemieckiego okupanta działała już Miejska Rada Narodowa. Miejska Rada Narodowa była namiastką samorządu, faktycznie częścią jednolitego systemu władz państwowych. W tamtym okresie jej członkowie nie pochodzili z wyboru lecz z mianowania.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marca 1945 r. podczas sesji Miejskiej Rady Narodowej w Zakopanem znani i szanowani obywatele miasta Tadeusz Zwoliński, Juliusz Zborowski, Ignacy Bujak 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oraz mocno lewicujący pisarz z Naprawy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Antoni Olcha-Mirek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(prawdopodobnie doproszony dla dodania wiarygodności wnioskującym wobec komunistów)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złożyli wniosek w sprawie utworzenia starostwa Tatrzańskiego w Zakopanem. Powoływali na przeszło 25-letnie starania w tej sprawie.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Wniosek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7 marca jest pierwszym odnalezionym dokumentem w którym występuje nazwa „Starostwo Tatrzańskie”.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Współczesny Powiat Tatrzański jest jedynym z 314 powiatów 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ziemskich w Polsce, 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którego nazwa nie pochodzi od nazwy miasta będącego siedzibą starostwa.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4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Trzy tygodnie później</a:t>
            </a:r>
            <a:r>
              <a:rPr lang="pl-PL" baseline="0" dirty="0" smtClean="0"/>
              <a:t> inicjatywa </a:t>
            </a:r>
            <a:r>
              <a:rPr lang="pl-PL" dirty="0" smtClean="0"/>
              <a:t>obywatelska uzyskała poparcie Zarządu Miejskiego w Zakopanem, który zwrócił się z odpowiednim wnioskiem do Miejskiej Rady Narodowej.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27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Obszar</a:t>
            </a:r>
            <a:r>
              <a:rPr lang="pl-PL" baseline="0" dirty="0" smtClean="0"/>
              <a:t> Skalnego Podhala </a:t>
            </a:r>
            <a:r>
              <a:rPr lang="pl-PL" dirty="0" smtClean="0"/>
              <a:t>stanowił przez wieki południowe kresy Rzeczypospolitej.</a:t>
            </a:r>
            <a:r>
              <a:rPr lang="pl-PL" baseline="0" dirty="0" smtClean="0"/>
              <a:t> O</a:t>
            </a:r>
            <a:r>
              <a:rPr lang="pl-PL" dirty="0" smtClean="0"/>
              <a:t>d zachodu, południa i wschodu otoczony granicą państwową,</a:t>
            </a:r>
            <a:r>
              <a:rPr lang="pl-PL" baseline="0" dirty="0" smtClean="0"/>
              <a:t> dzisiaj z Republiką Słowacji ale blisko przez dziewięćset lat z Królestwem Węgierskim.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366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Uchwałę w tej sprawie podjęła Miejska Rada Narodowa w Zakopanem 10 sierpnia 1945 r. Inicjatywa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spotkała się ze społecznym poparciem. 8 sierpnia 1945 r. poparcia udzieliła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Gminna Rada Narodowa w Bukowinie Tatrzańskiej.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latach, w 1993 r. ówczesna Rada Gminy Bukowina Tatrzańska wycofała się z tych deklaracji oświadczając się za przynależnością do powiatu nowotarskiego.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124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Dyskusje trwały do 1951 r. Na szczeblach decyzyjnych rozpatrywano 3 warianty projektu. Państwowa Komisja Planowania Gospodarczego negatywnie oceniała projekt uważając, ze wymusi do poważne inwestycje w infrastrukturę okolic Zakopanego na co budżet państwa w tamtym okresie nie był przygotowany.</a:t>
            </a:r>
            <a:r>
              <a:rPr lang="pl-PL" baseline="0" dirty="0" smtClean="0"/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Ostatecznie skończyło się połowicznym sukcesem. Rozporządzeniem Rady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Ministrów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11 marca w 1951 r.  w sprawie utworzenia powiatów miejskich z obszaru niektórych miast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wyłączono z powiatu nowotarskiego miasto Zakopane i utworzono z jego obszaru powiat miejski. Ustanowiony wtedy podział administracyjny funkcjonował do likwidacji powiatów i utworzenia dwustopniowego podziału administracyjnego w 1975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90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Z dniem z 1 stycznia 1973</a:t>
            </a:r>
            <a:r>
              <a:rPr lang="pl-PL" baseline="30000" dirty="0" smtClean="0"/>
              <a:t> </a:t>
            </a:r>
            <a:r>
              <a:rPr lang="pl-PL" baseline="0" dirty="0" smtClean="0"/>
              <a:t> </a:t>
            </a:r>
            <a:r>
              <a:rPr lang="pl-PL" dirty="0" smtClean="0"/>
              <a:t>w miejsce 4315 gromad utworzono</a:t>
            </a:r>
            <a:r>
              <a:rPr lang="pl-PL" baseline="0" dirty="0" smtClean="0"/>
              <a:t> na obszarze państwa </a:t>
            </a:r>
            <a:r>
              <a:rPr lang="pl-PL" dirty="0" smtClean="0"/>
              <a:t>2366 znacznie większych gmin. Granice gmin zostały określone </a:t>
            </a:r>
            <a:r>
              <a:rPr lang="pl-PL" dirty="0" smtClean="0"/>
              <a:t>w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uchwale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 XVIII/92/72 Wojewódzkiej Rady Narodowej w Krakowie z dnia 6 grudnia 1972 r. w sprawie utworzenia gmin w województwie krakowskim oraz ustalenia siedzib gminnych rad narodowych. </a:t>
            </a:r>
            <a:r>
              <a:rPr lang="pl-PL" dirty="0" smtClean="0"/>
              <a:t>Kształt</a:t>
            </a:r>
            <a:r>
              <a:rPr lang="pl-PL" baseline="0" dirty="0" smtClean="0"/>
              <a:t> przyszłej reformy administracyjnej nie był jeszcze przesądzony dlatego w</a:t>
            </a:r>
            <a:r>
              <a:rPr lang="pl-PL" dirty="0" smtClean="0"/>
              <a:t> latach 1973–1975 eksperymentalnie</a:t>
            </a:r>
            <a:r>
              <a:rPr lang="pl-PL" baseline="0" dirty="0" smtClean="0"/>
              <a:t> </a:t>
            </a:r>
            <a:r>
              <a:rPr lang="pl-PL" dirty="0" smtClean="0"/>
              <a:t>przeprowadzono szeroką</a:t>
            </a:r>
            <a:r>
              <a:rPr lang="pl-PL" baseline="0" dirty="0" smtClean="0"/>
              <a:t> </a:t>
            </a:r>
            <a:r>
              <a:rPr lang="pl-PL" dirty="0" smtClean="0"/>
              <a:t>akcję przyłączania (bądź łączenia) jednostek administracyjnych (zarówno miast, jak i gmin)</a:t>
            </a:r>
            <a:r>
              <a:rPr lang="pl-PL" baseline="0" dirty="0" smtClean="0"/>
              <a:t> </a:t>
            </a:r>
            <a:r>
              <a:rPr lang="pl-PL" dirty="0" smtClean="0"/>
              <a:t>do większych sąsiednich ośrodków miejskich. W ramach tego eksperymentu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dniem 1 kwietnia 1973 r. Uchwałą Wojewódzkiej Rady Narodowej w Krakowie podporządkowane zostały MRN w Zakopanem gminne Rady Narodowe w Kościelisku – Witowie i Poroninie. W tej zintegrowanej formie trzy urzędy działały do 30 lipca 1975 r. tj. do czasu utworzenia Województwa Nowosądeckiego.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Wyniki eksperymentu zostały później wykorzystane do przeforsowania projektu utworzenia 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gminy 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miejsko – wiejskiej obejmującej Zakopane i okolice.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27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Rozporządzeniem Ministra Administracji, Gospodarki Terenowej i Ochrony Środowiska z dnia 16 czerwca 1977 r.</a:t>
            </a:r>
            <a:r>
              <a:rPr lang="pl-PL" baseline="0" dirty="0" smtClean="0"/>
              <a:t> </a:t>
            </a:r>
            <a:r>
              <a:rPr lang="pl-PL" dirty="0" smtClean="0"/>
              <a:t>w sprawie zniesienia, utworzenia i zmiany granic gmin oraz ustalenia siedzib gminnych organów władzy i administracji państwowej w województwie nowosądeckim zdecydowano iż</a:t>
            </a:r>
          </a:p>
          <a:p>
            <a:r>
              <a:rPr lang="pl-PL" dirty="0" smtClean="0"/>
              <a:t>1) znosi sią gminy Kościelisko-Witów i Poronin,</a:t>
            </a:r>
          </a:p>
          <a:p>
            <a:r>
              <a:rPr lang="pl-PL" dirty="0" smtClean="0"/>
              <a:t>2) tworzy sią gminę Tatrzańską z siedzibą gminnych organów władzy i administracji państwowej w Zakopanem; w skład gminy Tatrzańskiej wchodzą :</a:t>
            </a:r>
          </a:p>
          <a:p>
            <a:r>
              <a:rPr lang="pl-PL" dirty="0" smtClean="0"/>
              <a:t>    a) obszar znoszonej gminy Poronin,</a:t>
            </a:r>
          </a:p>
          <a:p>
            <a:r>
              <a:rPr lang="pl-PL" dirty="0" smtClean="0"/>
              <a:t>    b) z gminy Biały Dunajec obszary sołectw Bustryk, Suche i Ząb,</a:t>
            </a:r>
          </a:p>
          <a:p>
            <a:r>
              <a:rPr lang="pl-PL" dirty="0" smtClean="0"/>
              <a:t>    c) z gminy Czarny Dunajec obszar sołectwa Nowe Bystre,</a:t>
            </a:r>
          </a:p>
          <a:p>
            <a:r>
              <a:rPr lang="pl-PL" dirty="0" smtClean="0"/>
              <a:t>    d) ze znoszonej gminy Kościelisko-Witów obszary sołectw Dzianisz, Kościelisko i Witów,</a:t>
            </a:r>
          </a:p>
          <a:p>
            <a:r>
              <a:rPr lang="pl-PL" dirty="0" smtClean="0"/>
              <a:t>3) włącza się do gminy Czarny Dunajec ze znoszonej gminy Kościelisko-Witów obszar sołectwa Chochołów.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874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„ … włącza się do gminy Czarny Dunajec ze znoszonej gminy Kościelisko-Witów obszar sołectwa Chochołów … „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69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„ … z gminy Czarny Dunajec obszar sołectwa Nowe Bystre … „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14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„ … z gminy Czarny Dunajec obszar sołectwa Nowe Bystre … „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870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„ … z gminy Biały Dunajec obszary sołectw Bustryk, Suche i Ząb … „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958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„ … z gminy Biały Dunajec obszary sołectw Bustryk, Suche i Ząb … „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396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„ … z gminy Biały Dunajec obszary sołectw Bustryk, Suche i Ząb … „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4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</a:t>
            </a:r>
            <a:r>
              <a:rPr lang="pl-PL" baseline="0" dirty="0" smtClean="0"/>
              <a:t> czasów I Rzeczypospolitej na Podhalu istniało starostwo nowotarskie (do XVII w. siedziba starosty był zamek w Szaflarach, później Nowy Targ) oraz starostwo czorsztyńskie. Granica między obydwoma starostwami przebiegała pomiędzy obszarami Ostrowska i </a:t>
            </a:r>
            <a:r>
              <a:rPr lang="pl-PL" baseline="0" dirty="0" err="1" smtClean="0"/>
              <a:t>Waksmunda</a:t>
            </a:r>
            <a:r>
              <a:rPr lang="pl-PL" baseline="0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222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„ … z gminy Biały Dunajec obszary sołectw Bustryk, Suche i Ząb … „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1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„ … znosi sią gminy Kościelisko-Witów i Poronin</a:t>
            </a:r>
            <a:r>
              <a:rPr lang="pl-PL" baseline="0" dirty="0" smtClean="0"/>
              <a:t> … „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788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</a:t>
            </a:r>
            <a:r>
              <a:rPr lang="pl-PL" baseline="0" dirty="0" smtClean="0"/>
              <a:t> efekcie dokonanych przekształceń z dniem 1 lipca 1977 r. powstała gmina miejsko – wiejska Miasto Zakopane i Gmina Tatrzańska.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06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Intencją twórców Gminy</a:t>
            </a:r>
            <a:r>
              <a:rPr lang="pl-PL" baseline="0" dirty="0" smtClean="0"/>
              <a:t> Tatrzańskiej było aby na jej terenie znalazł się cały obszar Tatrzańskiego Parku Narodowego. Tymczasem wschodnia część </a:t>
            </a:r>
            <a:r>
              <a:rPr lang="pl-PL" baseline="0" dirty="0" smtClean="0"/>
              <a:t>parku </a:t>
            </a:r>
            <a:r>
              <a:rPr lang="pl-PL" baseline="0" dirty="0" smtClean="0"/>
              <a:t>znajdowała się na terenie gminy Bukowina Tatrzańska. Kwestia ta została pominięta w r</a:t>
            </a:r>
            <a:r>
              <a:rPr lang="pl-PL" dirty="0" smtClean="0"/>
              <a:t>ozporządzeniu Ministra Administracji, Gospodarki Terenowej i Ochrony Środowiska z dnia 16 czerwca 1977 r.</a:t>
            </a:r>
            <a:r>
              <a:rPr lang="pl-PL" baseline="0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591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Chcąc zrealizować ten postulat doprowadzono do nieformalnego podziału gminy Bukowina Tatrzańska. Z </a:t>
            </a:r>
            <a:r>
              <a:rPr lang="pl-PL" dirty="0" smtClean="0"/>
              <a:t>terenu wsi </a:t>
            </a:r>
            <a:r>
              <a:rPr lang="pl-PL" dirty="0" smtClean="0"/>
              <a:t>Brzegi wydzielono obszar Tatrzańskiego Parku Narodowego tworząc</a:t>
            </a:r>
            <a:r>
              <a:rPr lang="pl-PL" baseline="0" dirty="0" smtClean="0"/>
              <a:t> sztuczna jednostkę Brzegi Południowe, administrowanie którą powierzono Urzędowi Miasta Zakopanego i Gminy Tatrzańskiej.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696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tak ustalonych granicach Gmina</a:t>
            </a:r>
            <a:r>
              <a:rPr lang="pl-PL" baseline="0" dirty="0" smtClean="0"/>
              <a:t> Tatrzańska posiadająca wspólnego Naczelnika i Radę Narodową z Miastem Zakopane </a:t>
            </a:r>
            <a:r>
              <a:rPr lang="pl-PL" baseline="0" dirty="0" smtClean="0"/>
              <a:t>istniała w </a:t>
            </a:r>
            <a:r>
              <a:rPr lang="pl-PL" baseline="0" dirty="0" smtClean="0"/>
              <a:t>latach 1977 – 1991. </a:t>
            </a:r>
          </a:p>
          <a:p>
            <a:r>
              <a:rPr lang="pl-PL" baseline="0" dirty="0" smtClean="0"/>
              <a:t>Jednocześnie w tym okresie zostały utworzone w Zakopanem rejonowe struktury szeregu instytucji państwowych wykonujących zadania publiczne np. szpital rejonowy, sąd, prokuratura, urząd skarbowy, milicja obywatelska, straż pożarna, stacja </a:t>
            </a:r>
            <a:r>
              <a:rPr lang="pl-PL" baseline="0" dirty="0" smtClean="0"/>
              <a:t>sanitarno-epidemiologiczna</a:t>
            </a:r>
            <a:r>
              <a:rPr lang="pl-PL" baseline="0" dirty="0" smtClean="0"/>
              <a:t>. Dla tych wszystkich struktur terenem działania było Miasto Zakopane i Gmina Tatrzańska, Gmina Biały Dunajec i Gmina Bukowina Tatrzańska. Utworzone struktury administracyjne nie były zespolone lecz funkcjonowały w pionowym podporzadkowaniu pod nadrzędne jednostki w Nowym Sączu. Jednak później ich istnienie było decydującą przesłanką przy podejmowaniu decyzji o utworzeniu powiatu w 1998 r.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0006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Polsce</a:t>
            </a:r>
            <a:r>
              <a:rPr lang="pl-PL" baseline="0" dirty="0" smtClean="0"/>
              <a:t> </a:t>
            </a:r>
            <a:r>
              <a:rPr lang="pl-PL" dirty="0" smtClean="0"/>
              <a:t>samorząd terytorialny (gminny) został przywrócony w 1990 r. W początkowym okresie funkcjonowania samorządu gminnego doszło do podziału wielkiej, sięgającej po granice Nowego Targu gminy Biały Dunajec z której wyodrębniła się Gmina Szaflary. Miasto</a:t>
            </a:r>
            <a:r>
              <a:rPr lang="pl-PL" baseline="0" dirty="0" smtClean="0"/>
              <a:t> Zakopane i Gmina Tatrzańska przekazały administrację obszaru sztucznej jednostki administracyjnej Brzegi Południowe gminie Bukowina Tatrzańska. 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684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podstawie rozporządzenia Rady Ministrów z 25 września 1991 r. w sprawie podziału lub połączenia niektórych miast i gmin, w których dotychczas działały wspólne organy, oraz zmiany i ustalenia ich nazw i siedzib z dniem 1 stycznia miasto Zakopane i gmina Tatrzańska zostały połączone i utworzyły jednolitą Gminę Tatrzańską z siedzibą w Zakopanem.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443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latach 1990–1992 powstało ponad 20 koncepcji zmiany podziału administracyjnego kraju. </a:t>
            </a:r>
            <a:r>
              <a:rPr lang="pl-PL" baseline="0" dirty="0" smtClean="0"/>
              <a:t> 29 kwietnia 1993 r. Rada Gminy Tatrzańskiej podjęła uchwałę uznającą za celowe i w pełni uzasadnione utworzenie w Zakopanem odrębnego powiatu. Niestety ujawnione w 1993 r. założenia reformy administracyjnej zakładały, </a:t>
            </a:r>
            <a:r>
              <a:rPr lang="pl-PL" baseline="0" dirty="0" smtClean="0"/>
              <a:t>że </a:t>
            </a:r>
            <a:r>
              <a:rPr lang="pl-PL" baseline="0" dirty="0" smtClean="0"/>
              <a:t>nowoutworzony powiat powinien składać się z co najmniej 5 gmin. Tymczasem niezespolone </a:t>
            </a:r>
            <a:r>
              <a:rPr lang="pl-PL" baseline="0" dirty="0" smtClean="0"/>
              <a:t>rejonowe instytucje </a:t>
            </a:r>
            <a:r>
              <a:rPr lang="pl-PL" baseline="0" dirty="0" smtClean="0"/>
              <a:t>wykonujące zadania publiczne z siedzibami w Zakopanem takie jak szpital rejonowy, sąd, prokuratura, urząd skarbowy, policja, straż pożarna, stacja sanitarno- epidemiologiczna obejmowały swym zasięgiem tylko 3 gminy.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9242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Chcąc spełnić </a:t>
            </a:r>
            <a:r>
              <a:rPr lang="pl-PL" dirty="0" smtClean="0"/>
              <a:t>wymogi </a:t>
            </a:r>
            <a:r>
              <a:rPr lang="pl-PL" dirty="0" smtClean="0"/>
              <a:t>dla utworzenia powiatu Rada Gminy Tatrzańskiej postanowiła wystąpić z wnioskiem o podział gminy. Na podstawie rozporządzenia Rady Ministrów z dnia 1 grudnia 1994 r. w sprawie utworzenia i znoszenia gmin, ustalenia ich granic, nazw i siedzib władz w niektórych województwach oraz nadania niektórym gminom statusu miasta zniesiona została gmina Tatrzańska a w jej miejsce utworzone zostały gminy Kościelisko, Poronin i Miasto Zakopane.</a:t>
            </a:r>
          </a:p>
          <a:p>
            <a:r>
              <a:rPr lang="pl-PL" dirty="0" smtClean="0"/>
              <a:t>Podział gminy Tatrzańskiej był również zaspokojeniem ambicji lokalnych społeczności w Kościelisku i Poroninie i skutkował kilkoma milionami złotych dodatkowej subwencji należnej gminom wiejskim.</a:t>
            </a:r>
          </a:p>
          <a:p>
            <a:r>
              <a:rPr lang="pl-PL" dirty="0" smtClean="0"/>
              <a:t>W międzyczasie prace nad reformą administracyjną i utworzeniem powiatów zostały wstrzymane.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 średniowiecza obszar starostwa nowotarskiego otaczały węgierskie komitaty: od zachodu komitat</a:t>
            </a:r>
            <a:r>
              <a:rPr lang="pl-PL" baseline="0" dirty="0" smtClean="0"/>
              <a:t> orawski, od południa komitat liptowski, od wschodu komitat spiski.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1881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Po wyborach w 1997 wygranych przez </a:t>
            </a:r>
            <a:r>
              <a:rPr lang="pl-PL" dirty="0" smtClean="0"/>
              <a:t>Akcję Wyborczą </a:t>
            </a:r>
            <a:r>
              <a:rPr lang="pl-PL" dirty="0" smtClean="0"/>
              <a:t>Solidarność rząd Jerzego Buzka zdecydował się przyspieszyć prace nad reformą. W starania o utworzenie powiatu szczególnie zaangażował się senator Franciszek </a:t>
            </a:r>
            <a:r>
              <a:rPr lang="pl-PL" dirty="0" smtClean="0"/>
              <a:t>Bachleda-</a:t>
            </a:r>
            <a:r>
              <a:rPr lang="pl-PL" dirty="0" err="1" smtClean="0"/>
              <a:t>Księdzularz</a:t>
            </a:r>
            <a:r>
              <a:rPr lang="pl-PL" dirty="0" smtClean="0"/>
              <a:t>.</a:t>
            </a:r>
            <a:r>
              <a:rPr lang="pl-PL" baseline="0" dirty="0" smtClean="0"/>
              <a:t> Przekonywał nieprzekonanych, uzasadniał wagę projektu, wywierał </a:t>
            </a:r>
            <a:r>
              <a:rPr lang="pl-PL" baseline="0" dirty="0" smtClean="0"/>
              <a:t>naciski </a:t>
            </a:r>
            <a:r>
              <a:rPr lang="pl-PL" baseline="0" dirty="0" smtClean="0"/>
              <a:t>na nowo wybrane władze samorządowe. Tymczasem w </a:t>
            </a:r>
            <a:r>
              <a:rPr lang="pl-PL" baseline="0" dirty="0" smtClean="0"/>
              <a:t>zakopiański samorządzie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zdania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zwykle były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podzielone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Ostatecznie o stanowczym wystąpieniu w kwestii utworzenia powiatu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zadecydowały obawy, że w wypadku gdyby do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jego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utworzenia nie doszło marginalizacji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podlegałoby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szereg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ważnych instytucji publicznych, których siedziby rejonowe zlokalizowane były w Zakopanem. Chodziło o w szczególności o Komendę Rejonowa Policji, Komendę Rejonowa Państwowej Straży Pożarnej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przede wszystkim Rejonowy Zakład Opieki Zdrowotnej (szpital). W dyskusjach wyrażano chyba uzasadnione obawy, ze instytucji te jako jednostki filialne powiatu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nowotarskiego uległyby stopniowej degradacji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być może nawet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likwidacji,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na pewno część usług zostałaby przeniesiona do Nowego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Targu. W tamtym okresie Zakopane przygotowywało się do organizacji 20. Zimowej Uniwersjady oraz kandydowało do organizacji XX Zimowych Igrzysk Olimpijskich w  2006 r. W sytuacji tak poważnych planów obniżenie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standardu i osłabienie instytucji odpowiedzialnych za bezpieczeństwo byłoby niewybaczalnym błędem.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Ostatecznie Rada Miasta Zakopane 23 marca 1998 r. zleciła Zarządowi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Miasta podjęcie doprowadzenie do utworzenia powiatu z wykorzystaniem wszelkich możliwych środków. Stosowne oświadczenia jednoznacznie deklarujące wolę przynależności do Powiatu Tatrzańskiego podjęły rady gmin Kościelisko, Poronin i Biały Dunajec.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Zarząd Miasta w składzie Piotr Bąk, Jan Gąsienica-Walczak, Andrzej Gut-Mostowy, Władysław Łukaszczyk, Krzysztof Owczarek, któremu przewodniczył burmistrz Adam Bachleda- Curuś  niezwłocznie podjął energiczne starania. W tych staraniach można było liczyć na wsparcie zarządów gmin Kościelisko (wójt Władysław Stopka), Poronin (wójt Andrzej Gut) i Biały Dunajec (wójt Andrzej Majewski). W szczególności dla idei utworzenia Powiatu Tatrzańskiego udało się pozyskać wysoko postawione  osoby, mające decydujący wpływ na decyzje Rady Ministrów. Byli to: odpowiedzialny za reformę minister spraw wewnętrznych i administracji Janusz Tomaszewski oraz minister - członek Rady Ministrów, </a:t>
            </a:r>
            <a:r>
              <a:rPr lang="pl-PL" dirty="0" smtClean="0"/>
              <a:t>kierownik Rządowego Centrum Studiów Strategicznych Jerzy Kropiwnicki. To</a:t>
            </a:r>
            <a:r>
              <a:rPr lang="pl-PL" baseline="0" dirty="0" smtClean="0"/>
              <a:t> dzięki ich wstawiennictwu zabiegi senatora Franciszka Bachledy-</a:t>
            </a:r>
            <a:r>
              <a:rPr lang="pl-PL" baseline="0" dirty="0" err="1" smtClean="0"/>
              <a:t>Księdzularza</a:t>
            </a:r>
            <a:r>
              <a:rPr lang="pl-PL" baseline="0" dirty="0" smtClean="0"/>
              <a:t> i burmistrza Adama Bachledy-Curusia zakończyły się sukcesem.</a:t>
            </a:r>
            <a:endParaRPr lang="pl-PL" u="non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5173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15 czerwca 1998 r. na przygotowanej przez Ministerstwo Spraw Wewnętrznych i Administracji mapie trójstopniowego podziału administracyjnego państwa pojawił się Powiat Tatrzański składający się z 4 gmin</a:t>
            </a:r>
            <a:r>
              <a:rPr lang="pl-PL" baseline="0" dirty="0" smtClean="0"/>
              <a:t> a więc bez Bukowiny Tatrzańskiej. Rada Gminy Bukowina Tatrzańska jeszcze 26 lutego 1993 r. podjęła uchwałę w której wyrażała wolę przynależności do powiatu nowotarskiego z siedzibą w Nowym Targu. W styczniu 1998 r. stanowisko to podtrzymał zarząd gminy (wójt Franciszek </a:t>
            </a:r>
            <a:r>
              <a:rPr lang="pl-PL" baseline="0" dirty="0" err="1" smtClean="0"/>
              <a:t>Jezierczak</a:t>
            </a:r>
            <a:r>
              <a:rPr lang="pl-PL" baseline="0" dirty="0" smtClean="0"/>
              <a:t>) składając stosowną deklarację. Ze względów funkcjonalnych i z uwagi na obsługujące gminę instytucje rejonowe należało włączyć Bukowinę Tatrzańską do Powiatu Tatrzańskiego ale ministerstwo obawiało się protestów społecznych (do Warszawy miało przybyć z ciupagami rzekomo tysiąc niezadowolonych mieszkańców Bukowiny).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5912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Ostatecznie po trwających ponad miesiąc dyskusjach i wyjaśnieniach na kolejnej mapie przygotowanej przez </a:t>
            </a:r>
            <a:r>
              <a:rPr lang="pl-PL" dirty="0" smtClean="0"/>
              <a:t>Ministerstwo Spraw Wewnętrznych i Administracji </a:t>
            </a:r>
            <a:r>
              <a:rPr lang="pl-PL" baseline="0" dirty="0" smtClean="0"/>
              <a:t>pojawił się Powiat Tatrzański składający się z 5 gmin. Wszystko było więc na dobrej drodze.</a:t>
            </a:r>
            <a:endParaRPr lang="pl-PL" dirty="0" smtClean="0"/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8700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Za podstawowe kryterium funkcjonalne możliwości utworzenia powiatu w 1998 r. przyjęto pełnienie przez potencjalną siedzibę władz powiatu funkcji ponadgminnych, co związane było z istnieniem odpowiednich instytucji w tymże mieście. Za podstawowe instytucje tego typu przyjęto: sąd rejonowy, prokuraturę rejonową, urząd skarbowy, rejonową komendę policji, rejonową komendę straży pożarnej, terenowy państwowy inspektorat sanitarny, oddział ZUS, szpital rejonowy, placówki szkolnictwa ponadpodstawowego, placówki terenowe Kas Rolniczych Ubezpieczeń Społecznych. W końcu przyjęto, że powiat powinien obejmować co najmniej 5 gmin, mieć co najmniej 50 tys. mieszkańców i co najmniej 10 tys. mieszkańców w mieście będącym siedzibą władz. Zakopane spełniało wszystkie te warunki.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Brakowało tylko jednego elementu, budynku na siedzibę starostwa. Zarząd Miasta Zakopane prowadził rozmowy z właścicielami budynków „</a:t>
            </a:r>
            <a:r>
              <a:rPr lang="pl-PL" dirty="0" err="1" smtClean="0"/>
              <a:t>Radowid</a:t>
            </a:r>
            <a:r>
              <a:rPr lang="pl-PL" dirty="0" smtClean="0"/>
              <a:t>” i „</a:t>
            </a:r>
            <a:r>
              <a:rPr lang="pl-PL" dirty="0" err="1" smtClean="0"/>
              <a:t>Palace</a:t>
            </a:r>
            <a:r>
              <a:rPr lang="pl-PL" dirty="0" smtClean="0"/>
              <a:t>”,</a:t>
            </a:r>
            <a:r>
              <a:rPr lang="pl-PL" baseline="0" dirty="0" smtClean="0"/>
              <a:t> rozważano także inne lokalizacje. Rozmowy prowadzono bez pośpiechu bo starostwa powiatowe miały być uruchomione od 1 stycznia 1999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Ostateczne rozstrzygnięcia co do utworzenia powiatów miały zapaść w trakcie posiedzenia Rady Ministrów 7 sierpnia 1998 r. Tymczasem 3 sierpnia wpłynęło do burmistrza Zakopanego groźne pismo.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041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Treść pisma wskazywała, że utworzenie Powiatu Tatrzańskiego stoi pod znakiem zapytania. Sytuacja była kryzysowa a pozostało tylko 4 dni.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365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Sytuację uratował Zarząd Cechu Rzemiosł Różnych w Zakopanem. 5 sierpnia 1998 r. Podstarszy Cechu Franciszek Kaletka w imieniu Zarządu</a:t>
            </a:r>
            <a:r>
              <a:rPr lang="pl-PL" baseline="0" dirty="0" smtClean="0"/>
              <a:t> Cechu zadeklarował wolę udostępnienia na siedzibę powiatu swojego budynku przy ul. Gimnazjalnej 1. Tego samego dnia Zarząd Miasta Zakopane złożył stosowną deklarację na ręce ministra i podjął niezbędne uchwały.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201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7 sierpnia na ręce burmistrza Adama Bachledy-Curusia</a:t>
            </a:r>
            <a:r>
              <a:rPr lang="pl-PL" baseline="0" dirty="0" smtClean="0"/>
              <a:t> dotarło faxem pismo z Rządowego Centrum Studiów Strategicznych od ministra Jerzego Kropiwnickiego.</a:t>
            </a:r>
          </a:p>
          <a:p>
            <a:r>
              <a:rPr lang="pl-PL" dirty="0" smtClean="0"/>
              <a:t>Również</a:t>
            </a:r>
            <a:r>
              <a:rPr lang="pl-PL" baseline="0" dirty="0" smtClean="0"/>
              <a:t> z</a:t>
            </a:r>
            <a:r>
              <a:rPr lang="pl-PL" dirty="0" smtClean="0"/>
              <a:t> datą 7 sierpnia 1998 r. ukazało się rozporządzenie Rady Ministrów w sprawie utworzenia powiatów.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578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Powiat</a:t>
            </a:r>
            <a:r>
              <a:rPr lang="pl-PL" baseline="0" dirty="0" smtClean="0"/>
              <a:t> Tatrzański utworzony został w granicach zaprojektowanych jeszcze w 1922 r. przez Medarda Kozłowskiego. W skład powiatu wchodzą fragmenty 3 obszarów geograficzno-historycznych: Tatry Polskie, część Skalnego Podhala i część Polskiego Spisza.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927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1412 r. król Władysław Jagiełło udzielił Zygmuntowi Luksemburskiemu królowi węgierskiemu </a:t>
            </a:r>
            <a:r>
              <a:rPr lang="pl-PL" dirty="0" smtClean="0"/>
              <a:t>pożyczki </a:t>
            </a:r>
            <a:r>
              <a:rPr lang="pl-PL" dirty="0" smtClean="0"/>
              <a:t>w kwocie 37 000 kop groszy praskich, czyli ówcześnie około 7,5 tony czystego srebra. Pieniądze te pochodziły z odszkodowań wojennych wypłaconych Polsce przez Krzyżaków po bitwie pod Grunwaldem na mocy pokoju toruńskiego z 1411 r. Zabezpieczenie pożyczki stanowił tzw. zastaw spiski w postaci </a:t>
            </a:r>
            <a:r>
              <a:rPr lang="pl-PL" dirty="0" err="1" smtClean="0"/>
              <a:t>Lubowli</a:t>
            </a:r>
            <a:r>
              <a:rPr lang="pl-PL" dirty="0" smtClean="0"/>
              <a:t>, </a:t>
            </a:r>
            <a:r>
              <a:rPr lang="pl-PL" dirty="0" err="1" smtClean="0"/>
              <a:t>Podolińca</a:t>
            </a:r>
            <a:r>
              <a:rPr lang="pl-PL" dirty="0" smtClean="0"/>
              <a:t> i Gniazd oraz 13 innych miast </a:t>
            </a:r>
            <a:r>
              <a:rPr lang="pl-PL" dirty="0" smtClean="0"/>
              <a:t>spiskich tworzących kilka izolowanych enklaw w granicach Węgier. </a:t>
            </a:r>
            <a:r>
              <a:rPr lang="pl-PL" dirty="0" smtClean="0"/>
              <a:t>Pieniądze nigdy nie zostały zwrócone a z zastawionych miast utworzono starostwo spiskie, najbardziej dochodowe starostwo Rzeczypospolitej , które pozostawało przy Polsce do 1769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Najstarszą miejscowością na obszarze obecnego Powiatu Tatrzańskiego jest Jurgów.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Jurgów założony został na terytorium Królestwa Węgierskiego (na wschodnim brzegu granicznej rzeki Białki) w 1546 r., pierwszymi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osadnikami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byli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Jurko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Frankowej i jego „Rusini”. Również parafia w Jurgowie erygowana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została w 1741 r. i jest najstarszą z parafii, których siedziba znajduje się na terenie powiatu.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19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Granice państwowe na obszarze starostwa nowotarskiego przez wieki w zasadzie były niesporne. Jedynie</a:t>
            </a:r>
            <a:r>
              <a:rPr lang="pl-PL" baseline="0" dirty="0" smtClean="0"/>
              <a:t> na przełomie XVI i XVII za przyczyną magnatów węgierskich </a:t>
            </a:r>
            <a:r>
              <a:rPr lang="pl-PL" baseline="0" dirty="0" err="1" smtClean="0"/>
              <a:t>Palocsayów</a:t>
            </a:r>
            <a:r>
              <a:rPr lang="pl-PL" baseline="0" dirty="0" smtClean="0"/>
              <a:t> doszło do poważnego sporu granicznego. </a:t>
            </a:r>
            <a:r>
              <a:rPr lang="pl-PL" baseline="0" dirty="0" err="1" smtClean="0"/>
              <a:t>Palocsayowie</a:t>
            </a:r>
            <a:r>
              <a:rPr lang="pl-PL" baseline="0" dirty="0" smtClean="0"/>
              <a:t> rościli sobie pretensje do terenów na zachód od rz. Białki aż po potok Leśnica i osadzili na spornym terenie cztery wsie: Białkę, Bukowinę, Brzegi i Groń. W 1618 r. starosta nowotarski Stanisław Witowski odebrał z pomocą wojska zabrane tereny, które odtąd pozostały w granicach Rzeczypospolitej do I rozbioru Polski.</a:t>
            </a:r>
          </a:p>
          <a:p>
            <a:r>
              <a:rPr lang="pl-PL" baseline="0" dirty="0" smtClean="0"/>
              <a:t>Dalekim echem tamtego sporu był spór o Morskie Oko na przełomie XIX i XX w. Granice państwową ustanowiono bowiem na rzece Białce ale w XVII w. zaniechano dokładnego wytyczenia jej południowego fragmentu we wnętrzu Tatr.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90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1769 r. Austria oderwała od Polski starostwo spiskie, a rok później starostwo nowotarskie i czorsztyńskie. Po pierwszym rozbiorze starostwo nowotarskie i czorsztyńskie znalazły się granicach odrębnej prowincji – Galicji w obszarze</a:t>
            </a:r>
            <a:r>
              <a:rPr lang="pl-PL" baseline="0" dirty="0" smtClean="0"/>
              <a:t> dystryktu</a:t>
            </a:r>
            <a:r>
              <a:rPr lang="pl-PL" dirty="0" smtClean="0"/>
              <a:t> sądeckiego.  Po</a:t>
            </a:r>
            <a:r>
              <a:rPr lang="pl-PL" baseline="0" dirty="0" smtClean="0"/>
              <a:t> 1867 r. po utworzeniu dualistycznej monarchii austro-węgierskiej w Austrii zlikwidowano centralizm administracji lokalnej w jego miejsce wprowadzono system oparty na autonomii i samorządzie. Ustrój władz terenowych na poziomie powiatu charakteryzował się dualizmem władz powiatowych. Rządową władzą w powiecie było starostwo a samorządową rada powiatowa i wydział powiatowy. Od 1867 r. władze powiatowe znajdowały się wyłącznie w rękach polskich.</a:t>
            </a:r>
          </a:p>
          <a:p>
            <a:r>
              <a:rPr lang="pl-PL" baseline="0" dirty="0" smtClean="0"/>
              <a:t>W granicach samorządowego powiatu nowotarskiego znalazły się obszary dawnych starostw nowotarskiego i czorsztyńskiego oraz część dawnego starostwa mszańskiego Rabką.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062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Wcześniej, przejściowo w połowie XIX w. istniał powiat </a:t>
            </a:r>
            <a:r>
              <a:rPr lang="pl-PL" dirty="0" smtClean="0"/>
              <a:t>administracyjny z </a:t>
            </a:r>
            <a:r>
              <a:rPr lang="pl-PL" dirty="0" smtClean="0"/>
              <a:t>siedzibą w Czarnym Dunajcu obejmujący zachodnia część Podhala wraz z Zakopanem.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99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</a:t>
            </a:r>
            <a:r>
              <a:rPr lang="pl-PL" baseline="0" dirty="0" smtClean="0"/>
              <a:t> </a:t>
            </a:r>
            <a:r>
              <a:rPr lang="pl-PL" dirty="0" smtClean="0"/>
              <a:t>1918 </a:t>
            </a:r>
            <a:r>
              <a:rPr lang="pl-PL" dirty="0" smtClean="0"/>
              <a:t>r. po odzyskaniu przez Polska niepodległości na terenie b.</a:t>
            </a:r>
            <a:r>
              <a:rPr lang="pl-PL" baseline="0" dirty="0" smtClean="0"/>
              <a:t> Galicji utrzymano w mocy dotychczasowe regulacje prawne z okresu zaborów dotyczące samorządu i powiatów.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9FAB-85E9-4465-B122-BA082962BA0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00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84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56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38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88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80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18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75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59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18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09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EEDA-318D-4A5D-B0BE-C8217D40873A}" type="datetimeFigureOut">
              <a:rPr lang="pl-PL" smtClean="0"/>
              <a:t>17.11.2019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1041-EF76-4EE6-9592-D5C942FFF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96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0297" y="347973"/>
            <a:ext cx="8060824" cy="693919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Historia starań o utworzenie Powiatu Tatrzańskiego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1919 - 1998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53" y="1540334"/>
            <a:ext cx="4146847" cy="4906185"/>
          </a:xfrm>
        </p:spPr>
      </p:pic>
    </p:spTree>
    <p:extLst>
      <p:ext uri="{BB962C8B-B14F-4D97-AF65-F5344CB8AC3E}">
        <p14:creationId xmlns:p14="http://schemas.microsoft.com/office/powerpoint/2010/main" val="13856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Fragmenty Orawy i Spisza uzyskane przez Polskę w 1920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6" y="888360"/>
            <a:ext cx="7907892" cy="5849376"/>
          </a:xfrm>
          <a:solidFill>
            <a:srgbClr val="FF0000"/>
          </a:solidFill>
          <a:ln w="12700">
            <a:solidFill>
              <a:schemeClr val="bg1"/>
            </a:solidFill>
          </a:ln>
        </p:spPr>
      </p:pic>
      <p:sp>
        <p:nvSpPr>
          <p:cNvPr id="2" name="pole tekstowe 1"/>
          <p:cNvSpPr txBox="1"/>
          <p:nvPr/>
        </p:nvSpPr>
        <p:spPr>
          <a:xfrm>
            <a:off x="6469766" y="4370832"/>
            <a:ext cx="1527048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Polski Spisz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43394" y="3260836"/>
            <a:ext cx="151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Polska Orawa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5779008" y="3813048"/>
            <a:ext cx="713232" cy="877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6501384" y="4690872"/>
            <a:ext cx="12024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H="1">
            <a:off x="1975104" y="3099816"/>
            <a:ext cx="832104" cy="475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>
            <a:off x="777240" y="3575304"/>
            <a:ext cx="1197864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>
            <a:stCxn id="3" idx="3"/>
            <a:endCxn id="3" idx="3"/>
          </p:cNvCxnSpPr>
          <p:nvPr/>
        </p:nvCxnSpPr>
        <p:spPr>
          <a:xfrm>
            <a:off x="2161298" y="34455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Powiat Spisko – Orawski 1920 - 1925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6" y="901761"/>
            <a:ext cx="7907891" cy="5845907"/>
          </a:xfrm>
        </p:spPr>
      </p:pic>
      <p:sp>
        <p:nvSpPr>
          <p:cNvPr id="3" name="pole tekstowe 2"/>
          <p:cNvSpPr txBox="1"/>
          <p:nvPr/>
        </p:nvSpPr>
        <p:spPr>
          <a:xfrm>
            <a:off x="5441501" y="1508760"/>
            <a:ext cx="202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POWIAT NOWOTARSKI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448162" y="4443984"/>
            <a:ext cx="212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POWIAT SPISKO-ORAWSKI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9496" y="3093635"/>
            <a:ext cx="1545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POWIAT </a:t>
            </a:r>
          </a:p>
          <a:p>
            <a:pPr algn="ctr"/>
            <a:r>
              <a:rPr lang="pl-PL" sz="1400" b="1" dirty="0"/>
              <a:t>SPISKO-ORAWSKI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61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7794" y="447422"/>
            <a:ext cx="7886700" cy="1975738"/>
          </a:xfrm>
        </p:spPr>
        <p:txBody>
          <a:bodyPr>
            <a:noAutofit/>
          </a:bodyPr>
          <a:lstStyle/>
          <a:p>
            <a:pPr algn="ctr">
              <a:lnSpc>
                <a:spcPct val="135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Druga ankieta (konferencja) w sprawie rozwoju Zakopanego zwołana z inicjatywy Ministerstwa Robót Publicznych i Ministerstwa Zdrowia Publicznego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22 -24 listopada 1919 r.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90" y="3108961"/>
            <a:ext cx="7886700" cy="3310128"/>
          </a:xfrm>
        </p:spPr>
        <p:txBody>
          <a:bodyPr>
            <a:normAutofit/>
          </a:bodyPr>
          <a:lstStyle/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We wnioskach z tej ankiety znalazło się stwierdzenie: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„Ankieta uważa za rzecz pilną stworzenie samodzielnego organu administracji państwowej (Starostwa) dla Zakopanego i okolicy z osobnym Wydziałem Klimatycznym.”</a:t>
            </a:r>
          </a:p>
          <a:p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2761488" y="1700784"/>
            <a:ext cx="3557016" cy="52120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37794" y="4087368"/>
            <a:ext cx="7372350" cy="212140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3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01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Posiedzenie Rady gminnej w Zakopanem 9 maja 1922 r.</a:t>
            </a:r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28650" y="996696"/>
            <a:ext cx="7886700" cy="517112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Fragment protokołu pkt. 4 porządku dziennego:</a:t>
            </a:r>
          </a:p>
          <a:p>
            <a:pPr marL="0" indent="0"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„…Utworzenie starostwa w Zakopanem: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Przewodniczący odczytuje opracowany przez siebie memoriał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sprawie utworzenia starostwa w Zakopanem, a Rada gminna uchwala jednogłośnie i bez dyskusji przyjąć ten memoriał jako treść uchwały Rady gminnej i użyć go jako tekst podań do kompetentnych władz. 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 wniosek p. Dra. Diehla, poparty przez wielu innych pp. radnych uchwala Rada dać odczytany memoriał do druku i obdzielić nim wszystkich pp. posłów i w ogóle wszystkich, którzy się sprawą kreowania starostwa w Zakopanem interesują. …” </a:t>
            </a:r>
          </a:p>
          <a:p>
            <a:endParaRPr lang="pl-PL" sz="1600" dirty="0"/>
          </a:p>
        </p:txBody>
      </p:sp>
      <p:sp>
        <p:nvSpPr>
          <p:cNvPr id="2" name="Prostokąt 1"/>
          <p:cNvSpPr/>
          <p:nvPr/>
        </p:nvSpPr>
        <p:spPr>
          <a:xfrm>
            <a:off x="1170432" y="237744"/>
            <a:ext cx="6839712" cy="59436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28650" y="2388637"/>
            <a:ext cx="7778232" cy="377918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7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082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Medard Kozłowski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0" y="1572768"/>
            <a:ext cx="3357645" cy="4237892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554415" y="1055077"/>
            <a:ext cx="4123593" cy="550398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pl-PL" sz="4500" dirty="0"/>
              <a:t>Ur. 1886 r. w Krośnie, matematyk, od 1911 pracował w Zakopanem jako nauczyciel.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4500" dirty="0"/>
              <a:t>Członek Ligi Narodowej. Jesienią 1918 r. doprowadził do likwidacji rządów austriackich i był głównym twórcą tzw. Rzeczypospolitej Zakopiańskiej, której prezydentem został Stefan Żeromski.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4500" dirty="0"/>
              <a:t>1920-26 naczelnik (wójt) gminy Zakopane. 1922-27 poseł na Sejm. W czasie II wojny światowej uczestniczył w ruchu podziemnym.  Podczas Powstania Warszawskiego schwytany przez Niemców i osadzony w obozie koncentracyjnym </a:t>
            </a:r>
            <a:br>
              <a:rPr lang="pl-PL" sz="4500" dirty="0"/>
            </a:br>
            <a:r>
              <a:rPr lang="pl-PL" sz="4500" dirty="0"/>
              <a:t>w Sachsenhausen . W 1945 r. czasie ewakuacji obozu zamordowany.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9474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Projektowany Powiat Górnego Podhala 1922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6" y="907275"/>
            <a:ext cx="7907891" cy="5834878"/>
          </a:xfrm>
          <a:solidFill>
            <a:srgbClr val="009900"/>
          </a:solidFill>
        </p:spPr>
      </p:pic>
      <p:sp>
        <p:nvSpPr>
          <p:cNvPr id="2" name="pole tekstowe 1"/>
          <p:cNvSpPr txBox="1"/>
          <p:nvPr/>
        </p:nvSpPr>
        <p:spPr>
          <a:xfrm>
            <a:off x="3337560" y="4700016"/>
            <a:ext cx="20665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i="1" dirty="0">
                <a:solidFill>
                  <a:srgbClr val="009900"/>
                </a:solidFill>
              </a:rPr>
              <a:t>PROJEKTOWANY POWIAT</a:t>
            </a:r>
          </a:p>
          <a:p>
            <a:r>
              <a:rPr lang="pl-PL" sz="1300" b="1" i="1" dirty="0">
                <a:solidFill>
                  <a:srgbClr val="009900"/>
                </a:solidFill>
              </a:rPr>
              <a:t>  GÓRNEGO PODHALA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723792" y="5162287"/>
            <a:ext cx="1389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i="1" dirty="0">
                <a:solidFill>
                  <a:srgbClr val="009900"/>
                </a:solidFill>
              </a:rPr>
              <a:t>Jaworzyna Spiska</a:t>
            </a:r>
          </a:p>
        </p:txBody>
      </p:sp>
    </p:spTree>
    <p:extLst>
      <p:ext uri="{BB962C8B-B14F-4D97-AF65-F5344CB8AC3E}">
        <p14:creationId xmlns:p14="http://schemas.microsoft.com/office/powerpoint/2010/main" val="3623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Powiat Nowotarski 1925 – 1939 i 1945 -1951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" y="907275"/>
            <a:ext cx="7878530" cy="5834879"/>
          </a:xfrm>
        </p:spPr>
      </p:pic>
    </p:spTree>
    <p:extLst>
      <p:ext uri="{BB962C8B-B14F-4D97-AF65-F5344CB8AC3E}">
        <p14:creationId xmlns:p14="http://schemas.microsoft.com/office/powerpoint/2010/main" val="5644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50" y="785509"/>
            <a:ext cx="7802118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Dyskusja nad utworzeniem powiatu w Zakopanem 1929 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740664" y="2104063"/>
            <a:ext cx="7886700" cy="3252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Sprawa wróciła wśród wniosków podczas trzeciej ankiety zwołanej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inicjatywy Ministerstwa Robót Publicznych odbytej 8 – 10 marca 1929 r. Postulaty nie znalazły niestety zrozumienia u ówczesnych władz sanacyjnych. Wicewojewoda dr Duch zebrał wszystkie argumenty przeciwne proponowanemu rozwiązaniu stwierdzając min., że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„…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Zakopane jest terenem odpoczynkowym i nie nadaje się na środowisko pracy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28650" y="1975104"/>
            <a:ext cx="7802118" cy="3282696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9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47673" y="383414"/>
            <a:ext cx="8037576" cy="8144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Wniosek Tadeusza Zwolińskiego, Juliusza Zborowskiego, Ignacego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Bujaka, Antoniego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Olcha-Mirka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rozpatrywany na posiedzeniu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Miejskiej Rady Narodowej w Zakopanem 7 marca 1945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3" y="1435273"/>
            <a:ext cx="8037576" cy="4882698"/>
          </a:xfrm>
        </p:spPr>
      </p:pic>
    </p:spTree>
    <p:extLst>
      <p:ext uri="{BB962C8B-B14F-4D97-AF65-F5344CB8AC3E}">
        <p14:creationId xmlns:p14="http://schemas.microsoft.com/office/powerpoint/2010/main" val="25449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83463" y="255399"/>
            <a:ext cx="8765997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Wniosek Zarządu m. Zakopane 27 marca 1945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855462"/>
            <a:ext cx="8765997" cy="5670044"/>
          </a:xfrm>
        </p:spPr>
      </p:pic>
    </p:spTree>
    <p:extLst>
      <p:ext uri="{BB962C8B-B14F-4D97-AF65-F5344CB8AC3E}">
        <p14:creationId xmlns:p14="http://schemas.microsoft.com/office/powerpoint/2010/main" val="21056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Południowa granica Rzeczypospolitej XVI w.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3" y="821302"/>
            <a:ext cx="8053598" cy="6006828"/>
          </a:xfrm>
        </p:spPr>
      </p:pic>
      <p:sp>
        <p:nvSpPr>
          <p:cNvPr id="16" name="pole tekstowe 15"/>
          <p:cNvSpPr txBox="1"/>
          <p:nvPr/>
        </p:nvSpPr>
        <p:spPr>
          <a:xfrm>
            <a:off x="1793630" y="6180133"/>
            <a:ext cx="538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   r   ó   l   e   s   t   w   o         W   ę   g   i   e   r   s   k   i   e</a:t>
            </a:r>
          </a:p>
        </p:txBody>
      </p:sp>
    </p:spTree>
    <p:extLst>
      <p:ext uri="{BB962C8B-B14F-4D97-AF65-F5344CB8AC3E}">
        <p14:creationId xmlns:p14="http://schemas.microsoft.com/office/powerpoint/2010/main" val="11456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Deklaracja Gminnej Rady Narodowej w Bukowinie 1945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9" y="907275"/>
            <a:ext cx="7581503" cy="5834879"/>
          </a:xfrm>
        </p:spPr>
      </p:pic>
    </p:spTree>
    <p:extLst>
      <p:ext uri="{BB962C8B-B14F-4D97-AF65-F5344CB8AC3E}">
        <p14:creationId xmlns:p14="http://schemas.microsoft.com/office/powerpoint/2010/main" val="7424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Zakopane - miasto wydzielone na prawach powiatu 1951 - 1975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" y="914497"/>
            <a:ext cx="7878529" cy="5820435"/>
          </a:xfrm>
        </p:spPr>
      </p:pic>
      <p:sp>
        <p:nvSpPr>
          <p:cNvPr id="2" name="pole tekstowe 1"/>
          <p:cNvSpPr txBox="1"/>
          <p:nvPr/>
        </p:nvSpPr>
        <p:spPr>
          <a:xfrm>
            <a:off x="5184648" y="4791456"/>
            <a:ext cx="209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i="1" dirty="0">
                <a:solidFill>
                  <a:srgbClr val="009900"/>
                </a:solidFill>
              </a:rPr>
              <a:t>ZAKOPANE</a:t>
            </a:r>
          </a:p>
          <a:p>
            <a:pPr algn="ctr"/>
            <a:r>
              <a:rPr lang="pl-PL" sz="1400" b="1" i="1" dirty="0">
                <a:solidFill>
                  <a:srgbClr val="009900"/>
                </a:solidFill>
              </a:rPr>
              <a:t>MIASTO WYDZIELONE</a:t>
            </a:r>
          </a:p>
          <a:p>
            <a:pPr algn="ctr"/>
            <a:r>
              <a:rPr lang="pl-PL" sz="1400" b="1" i="1" dirty="0">
                <a:solidFill>
                  <a:srgbClr val="009900"/>
                </a:solidFill>
              </a:rPr>
              <a:t>NA PRAWACH POWIATU</a:t>
            </a:r>
          </a:p>
        </p:txBody>
      </p:sp>
    </p:spTree>
    <p:extLst>
      <p:ext uri="{BB962C8B-B14F-4D97-AF65-F5344CB8AC3E}">
        <p14:creationId xmlns:p14="http://schemas.microsoft.com/office/powerpoint/2010/main" val="25005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Reforma podziału administracyjnego – utworzenie gmin 1973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6" y="850729"/>
            <a:ext cx="7972192" cy="5947973"/>
          </a:xfrm>
        </p:spPr>
      </p:pic>
      <p:sp>
        <p:nvSpPr>
          <p:cNvPr id="9" name="pole tekstowe 8"/>
          <p:cNvSpPr txBox="1"/>
          <p:nvPr/>
        </p:nvSpPr>
        <p:spPr>
          <a:xfrm>
            <a:off x="3159252" y="4231736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</a:t>
            </a:r>
          </a:p>
          <a:p>
            <a:r>
              <a:rPr lang="pl-PL" sz="1600" b="1" dirty="0"/>
              <a:t>Kościelisko-Witów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98213" y="2198287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Czarny Dunajec</a:t>
            </a:r>
          </a:p>
        </p:txBody>
      </p:sp>
    </p:spTree>
    <p:extLst>
      <p:ext uri="{BB962C8B-B14F-4D97-AF65-F5344CB8AC3E}">
        <p14:creationId xmlns:p14="http://schemas.microsoft.com/office/powerpoint/2010/main" val="19591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5" y="863969"/>
            <a:ext cx="7972192" cy="5947973"/>
          </a:xfrm>
        </p:spPr>
      </p:pic>
      <p:sp>
        <p:nvSpPr>
          <p:cNvPr id="9" name="pole tekstowe 8"/>
          <p:cNvSpPr txBox="1"/>
          <p:nvPr/>
        </p:nvSpPr>
        <p:spPr>
          <a:xfrm>
            <a:off x="3159252" y="4231736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</a:t>
            </a:r>
          </a:p>
          <a:p>
            <a:r>
              <a:rPr lang="pl-PL" sz="1600" b="1" dirty="0"/>
              <a:t>Kościelisko-Witów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98213" y="2198287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Czarny Dunajec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1943100" y="2898648"/>
            <a:ext cx="146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1796322" y="2560094"/>
            <a:ext cx="1227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Chochołów</a:t>
            </a:r>
          </a:p>
        </p:txBody>
      </p:sp>
    </p:spTree>
    <p:extLst>
      <p:ext uri="{BB962C8B-B14F-4D97-AF65-F5344CB8AC3E}">
        <p14:creationId xmlns:p14="http://schemas.microsoft.com/office/powerpoint/2010/main" val="18543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9" y="893050"/>
            <a:ext cx="7903983" cy="5889812"/>
          </a:xfrm>
        </p:spPr>
      </p:pic>
      <p:sp>
        <p:nvSpPr>
          <p:cNvPr id="9" name="pole tekstowe 8"/>
          <p:cNvSpPr txBox="1"/>
          <p:nvPr/>
        </p:nvSpPr>
        <p:spPr>
          <a:xfrm>
            <a:off x="3159252" y="4231736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</a:t>
            </a:r>
          </a:p>
          <a:p>
            <a:r>
              <a:rPr lang="pl-PL" sz="1600" b="1" dirty="0"/>
              <a:t>Kościelisko-Witów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98213" y="2198287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Czarny Dunajec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1943100" y="2898648"/>
            <a:ext cx="146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1796322" y="2560094"/>
            <a:ext cx="1227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Chochołów</a:t>
            </a:r>
          </a:p>
        </p:txBody>
      </p:sp>
    </p:spTree>
    <p:extLst>
      <p:ext uri="{BB962C8B-B14F-4D97-AF65-F5344CB8AC3E}">
        <p14:creationId xmlns:p14="http://schemas.microsoft.com/office/powerpoint/2010/main" val="25824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6" y="870336"/>
            <a:ext cx="7964947" cy="5935242"/>
          </a:xfrm>
        </p:spPr>
      </p:pic>
      <p:sp>
        <p:nvSpPr>
          <p:cNvPr id="9" name="pole tekstowe 8"/>
          <p:cNvSpPr txBox="1"/>
          <p:nvPr/>
        </p:nvSpPr>
        <p:spPr>
          <a:xfrm>
            <a:off x="3159252" y="4231736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</a:t>
            </a:r>
          </a:p>
          <a:p>
            <a:r>
              <a:rPr lang="pl-PL" sz="1600" b="1" dirty="0"/>
              <a:t>Kościelisko-Witów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98213" y="2198287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Czarny Dunajec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51314" y="3410000"/>
            <a:ext cx="2147534" cy="919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 flipV="1">
            <a:off x="1278423" y="4329404"/>
            <a:ext cx="10728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1145846" y="3990851"/>
            <a:ext cx="134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Nowe Bystre</a:t>
            </a:r>
          </a:p>
        </p:txBody>
      </p:sp>
    </p:spTree>
    <p:extLst>
      <p:ext uri="{BB962C8B-B14F-4D97-AF65-F5344CB8AC3E}">
        <p14:creationId xmlns:p14="http://schemas.microsoft.com/office/powerpoint/2010/main" val="26609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573" y="902940"/>
            <a:ext cx="7962156" cy="5933521"/>
          </a:xfrm>
        </p:spPr>
      </p:pic>
      <p:sp>
        <p:nvSpPr>
          <p:cNvPr id="9" name="pole tekstowe 8"/>
          <p:cNvSpPr txBox="1"/>
          <p:nvPr/>
        </p:nvSpPr>
        <p:spPr>
          <a:xfrm>
            <a:off x="3159252" y="4231736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</a:t>
            </a:r>
          </a:p>
          <a:p>
            <a:r>
              <a:rPr lang="pl-PL" sz="1600" b="1" dirty="0"/>
              <a:t>Kościelisko-Witów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98213" y="2198287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Czarny Dunajec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51314" y="3410000"/>
            <a:ext cx="2147534" cy="919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 flipV="1">
            <a:off x="1278423" y="4329404"/>
            <a:ext cx="10728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1145846" y="3990851"/>
            <a:ext cx="134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Nowe Bystre</a:t>
            </a:r>
          </a:p>
        </p:txBody>
      </p:sp>
    </p:spTree>
    <p:extLst>
      <p:ext uri="{BB962C8B-B14F-4D97-AF65-F5344CB8AC3E}">
        <p14:creationId xmlns:p14="http://schemas.microsoft.com/office/powerpoint/2010/main" val="6387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511" y="924479"/>
            <a:ext cx="7962156" cy="5933521"/>
          </a:xfrm>
        </p:spPr>
      </p:pic>
      <p:sp>
        <p:nvSpPr>
          <p:cNvPr id="9" name="pole tekstowe 8"/>
          <p:cNvSpPr txBox="1"/>
          <p:nvPr/>
        </p:nvSpPr>
        <p:spPr>
          <a:xfrm>
            <a:off x="3159252" y="4231736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</a:t>
            </a:r>
          </a:p>
          <a:p>
            <a:r>
              <a:rPr lang="pl-PL" sz="1600" b="1" dirty="0"/>
              <a:t>Kościelisko-Witów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3698213" y="2883159"/>
            <a:ext cx="343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4041648" y="2883159"/>
            <a:ext cx="671151" cy="611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3580122" y="2560757"/>
            <a:ext cx="593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Ząb</a:t>
            </a:r>
          </a:p>
        </p:txBody>
      </p:sp>
    </p:spTree>
    <p:extLst>
      <p:ext uri="{BB962C8B-B14F-4D97-AF65-F5344CB8AC3E}">
        <p14:creationId xmlns:p14="http://schemas.microsoft.com/office/powerpoint/2010/main" val="25931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511" y="924479"/>
            <a:ext cx="7962157" cy="5933520"/>
          </a:xfrm>
        </p:spPr>
      </p:pic>
      <p:sp>
        <p:nvSpPr>
          <p:cNvPr id="9" name="pole tekstowe 8"/>
          <p:cNvSpPr txBox="1"/>
          <p:nvPr/>
        </p:nvSpPr>
        <p:spPr>
          <a:xfrm>
            <a:off x="3159252" y="4231736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</a:t>
            </a:r>
          </a:p>
          <a:p>
            <a:r>
              <a:rPr lang="pl-PL" sz="1600" b="1" dirty="0"/>
              <a:t>Kościelisko-Witów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3698213" y="2883159"/>
            <a:ext cx="343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4041648" y="2883159"/>
            <a:ext cx="671151" cy="611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3580122" y="2560757"/>
            <a:ext cx="593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Ząb</a:t>
            </a:r>
          </a:p>
        </p:txBody>
      </p:sp>
      <p:cxnSp>
        <p:nvCxnSpPr>
          <p:cNvPr id="29" name="Łącznik prosty ze strzałką 28"/>
          <p:cNvCxnSpPr/>
          <p:nvPr/>
        </p:nvCxnSpPr>
        <p:spPr>
          <a:xfrm>
            <a:off x="4041648" y="2567392"/>
            <a:ext cx="653551" cy="62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flipH="1">
            <a:off x="3580122" y="2567391"/>
            <a:ext cx="461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3264408" y="2308462"/>
            <a:ext cx="106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Bustryk</a:t>
            </a:r>
          </a:p>
        </p:txBody>
      </p:sp>
    </p:spTree>
    <p:extLst>
      <p:ext uri="{BB962C8B-B14F-4D97-AF65-F5344CB8AC3E}">
        <p14:creationId xmlns:p14="http://schemas.microsoft.com/office/powerpoint/2010/main" val="34270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511" y="924479"/>
            <a:ext cx="7962157" cy="5933520"/>
          </a:xfrm>
        </p:spPr>
      </p:pic>
      <p:sp>
        <p:nvSpPr>
          <p:cNvPr id="9" name="pole tekstowe 8"/>
          <p:cNvSpPr txBox="1"/>
          <p:nvPr/>
        </p:nvSpPr>
        <p:spPr>
          <a:xfrm>
            <a:off x="3159252" y="4231736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</a:t>
            </a:r>
          </a:p>
          <a:p>
            <a:r>
              <a:rPr lang="pl-PL" sz="1600" b="1" dirty="0"/>
              <a:t>Kościelisko-Witów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3698213" y="2883159"/>
            <a:ext cx="343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4041648" y="2883159"/>
            <a:ext cx="671151" cy="611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3580122" y="2560757"/>
            <a:ext cx="593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Ząb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4021197" y="2331248"/>
            <a:ext cx="1035435" cy="1022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4041648" y="2567392"/>
            <a:ext cx="653551" cy="62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flipH="1">
            <a:off x="3580122" y="2567391"/>
            <a:ext cx="461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3264408" y="2308462"/>
            <a:ext cx="106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Bustryk</a:t>
            </a:r>
          </a:p>
        </p:txBody>
      </p:sp>
      <p:cxnSp>
        <p:nvCxnSpPr>
          <p:cNvPr id="35" name="Łącznik prosty 34"/>
          <p:cNvCxnSpPr/>
          <p:nvPr/>
        </p:nvCxnSpPr>
        <p:spPr>
          <a:xfrm flipH="1" flipV="1">
            <a:off x="3447779" y="2315313"/>
            <a:ext cx="593869" cy="1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3393198" y="2029680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Suche</a:t>
            </a:r>
          </a:p>
        </p:txBody>
      </p:sp>
    </p:spTree>
    <p:extLst>
      <p:ext uri="{BB962C8B-B14F-4D97-AF65-F5344CB8AC3E}">
        <p14:creationId xmlns:p14="http://schemas.microsoft.com/office/powerpoint/2010/main" val="24672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Granice starostw XV – XVIII w.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3" y="847101"/>
            <a:ext cx="8053598" cy="5955229"/>
          </a:xfrm>
        </p:spPr>
      </p:pic>
      <p:sp>
        <p:nvSpPr>
          <p:cNvPr id="16" name="pole tekstowe 15"/>
          <p:cNvSpPr txBox="1"/>
          <p:nvPr/>
        </p:nvSpPr>
        <p:spPr>
          <a:xfrm>
            <a:off x="1793630" y="6180133"/>
            <a:ext cx="538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   r   ó   l   e   s   t   w   o         W   ę   g   i   e   r   s   k   i   e</a:t>
            </a:r>
          </a:p>
        </p:txBody>
      </p:sp>
    </p:spTree>
    <p:extLst>
      <p:ext uri="{BB962C8B-B14F-4D97-AF65-F5344CB8AC3E}">
        <p14:creationId xmlns:p14="http://schemas.microsoft.com/office/powerpoint/2010/main" val="27942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531" y="928220"/>
            <a:ext cx="7952115" cy="5926038"/>
          </a:xfrm>
        </p:spPr>
      </p:pic>
      <p:sp>
        <p:nvSpPr>
          <p:cNvPr id="9" name="pole tekstowe 8"/>
          <p:cNvSpPr txBox="1"/>
          <p:nvPr/>
        </p:nvSpPr>
        <p:spPr>
          <a:xfrm>
            <a:off x="3159252" y="4231736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</a:t>
            </a:r>
          </a:p>
          <a:p>
            <a:r>
              <a:rPr lang="pl-PL" sz="1600" b="1" dirty="0"/>
              <a:t>Kościelisko-Witów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3698213" y="2883159"/>
            <a:ext cx="343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4041648" y="2883159"/>
            <a:ext cx="671151" cy="611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3580122" y="2560757"/>
            <a:ext cx="593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Ząb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4021197" y="2331248"/>
            <a:ext cx="1035435" cy="1022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4041648" y="2567392"/>
            <a:ext cx="653551" cy="62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flipH="1">
            <a:off x="3580122" y="2567391"/>
            <a:ext cx="461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3264408" y="2308462"/>
            <a:ext cx="106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Bustryk</a:t>
            </a:r>
          </a:p>
        </p:txBody>
      </p:sp>
      <p:cxnSp>
        <p:nvCxnSpPr>
          <p:cNvPr id="35" name="Łącznik prosty 34"/>
          <p:cNvCxnSpPr/>
          <p:nvPr/>
        </p:nvCxnSpPr>
        <p:spPr>
          <a:xfrm flipH="1" flipV="1">
            <a:off x="3447779" y="2315313"/>
            <a:ext cx="593869" cy="1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3393198" y="2029680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Suche</a:t>
            </a:r>
          </a:p>
        </p:txBody>
      </p:sp>
    </p:spTree>
    <p:extLst>
      <p:ext uri="{BB962C8B-B14F-4D97-AF65-F5344CB8AC3E}">
        <p14:creationId xmlns:p14="http://schemas.microsoft.com/office/powerpoint/2010/main" val="12734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531" y="928220"/>
            <a:ext cx="7952115" cy="5926038"/>
          </a:xfrm>
        </p:spPr>
      </p:pic>
      <p:sp>
        <p:nvSpPr>
          <p:cNvPr id="9" name="pole tekstowe 8"/>
          <p:cNvSpPr txBox="1"/>
          <p:nvPr/>
        </p:nvSpPr>
        <p:spPr>
          <a:xfrm>
            <a:off x="3159252" y="4231736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</a:t>
            </a:r>
          </a:p>
          <a:p>
            <a:r>
              <a:rPr lang="pl-PL" sz="1600" b="1" dirty="0"/>
              <a:t>Kościelisko-Witów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cxnSp>
        <p:nvCxnSpPr>
          <p:cNvPr id="3" name="Łącznik prosty 2"/>
          <p:cNvCxnSpPr/>
          <p:nvPr/>
        </p:nvCxnSpPr>
        <p:spPr>
          <a:xfrm flipV="1">
            <a:off x="3159252" y="4409491"/>
            <a:ext cx="525780" cy="57398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404104" y="3410000"/>
            <a:ext cx="722376" cy="5847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V="1">
            <a:off x="5468112" y="3410000"/>
            <a:ext cx="557784" cy="5847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3264408" y="4409491"/>
            <a:ext cx="539496" cy="57398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115" y="932966"/>
            <a:ext cx="7964948" cy="5916546"/>
          </a:xfrm>
        </p:spPr>
      </p:pic>
      <p:sp>
        <p:nvSpPr>
          <p:cNvPr id="9" name="pole tekstowe 8"/>
          <p:cNvSpPr txBox="1"/>
          <p:nvPr/>
        </p:nvSpPr>
        <p:spPr>
          <a:xfrm>
            <a:off x="3216402" y="4323176"/>
            <a:ext cx="119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Gmina Tatrzańska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68112" y="3459859"/>
            <a:ext cx="123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Gmina</a:t>
            </a:r>
          </a:p>
          <a:p>
            <a:r>
              <a:rPr lang="pl-PL" sz="1600" b="1" dirty="0">
                <a:solidFill>
                  <a:srgbClr val="FF0000"/>
                </a:solidFill>
              </a:rPr>
              <a:t>Tatrzańska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</p:spTree>
    <p:extLst>
      <p:ext uri="{BB962C8B-B14F-4D97-AF65-F5344CB8AC3E}">
        <p14:creationId xmlns:p14="http://schemas.microsoft.com/office/powerpoint/2010/main" val="28704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592" y="941679"/>
            <a:ext cx="7915994" cy="5899119"/>
          </a:xfrm>
        </p:spPr>
      </p:pic>
      <p:sp>
        <p:nvSpPr>
          <p:cNvPr id="9" name="pole tekstowe 8"/>
          <p:cNvSpPr txBox="1"/>
          <p:nvPr/>
        </p:nvSpPr>
        <p:spPr>
          <a:xfrm>
            <a:off x="3216402" y="4323176"/>
            <a:ext cx="119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Tatrzańska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68112" y="3459859"/>
            <a:ext cx="123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</p:spTree>
    <p:extLst>
      <p:ext uri="{BB962C8B-B14F-4D97-AF65-F5344CB8AC3E}">
        <p14:creationId xmlns:p14="http://schemas.microsoft.com/office/powerpoint/2010/main" val="16260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Utworzenie Gminy Tatrzańskiej 1977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592" y="941679"/>
            <a:ext cx="7915995" cy="5899120"/>
          </a:xfrm>
        </p:spPr>
      </p:pic>
      <p:sp>
        <p:nvSpPr>
          <p:cNvPr id="9" name="pole tekstowe 8"/>
          <p:cNvSpPr txBox="1"/>
          <p:nvPr/>
        </p:nvSpPr>
        <p:spPr>
          <a:xfrm>
            <a:off x="3216402" y="4323176"/>
            <a:ext cx="119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Tatrzańska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68112" y="3459859"/>
            <a:ext cx="123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 flipV="1">
            <a:off x="5934456" y="4800600"/>
            <a:ext cx="768096" cy="630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6702552" y="5431536"/>
            <a:ext cx="1527048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6616299" y="5131669"/>
            <a:ext cx="1973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FF"/>
                </a:solidFill>
              </a:rPr>
              <a:t>Brzegi Południowe</a:t>
            </a:r>
          </a:p>
        </p:txBody>
      </p:sp>
    </p:spTree>
    <p:extLst>
      <p:ext uri="{BB962C8B-B14F-4D97-AF65-F5344CB8AC3E}">
        <p14:creationId xmlns:p14="http://schemas.microsoft.com/office/powerpoint/2010/main" val="39051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Miasto Zakopane i Gmina Tatrzańska 1977 - 1991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592" y="941679"/>
            <a:ext cx="7915995" cy="5899120"/>
          </a:xfrm>
        </p:spPr>
      </p:pic>
      <p:sp>
        <p:nvSpPr>
          <p:cNvPr id="9" name="pole tekstowe 8"/>
          <p:cNvSpPr txBox="1"/>
          <p:nvPr/>
        </p:nvSpPr>
        <p:spPr>
          <a:xfrm>
            <a:off x="3216402" y="4323176"/>
            <a:ext cx="119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Tatrzańska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68112" y="3459859"/>
            <a:ext cx="123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</p:spTree>
    <p:extLst>
      <p:ext uri="{BB962C8B-B14F-4D97-AF65-F5344CB8AC3E}">
        <p14:creationId xmlns:p14="http://schemas.microsoft.com/office/powerpoint/2010/main" val="23357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Miasto Zakopane i Gmina Tatrzańska 1991 r.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736" y="947003"/>
            <a:ext cx="7901706" cy="5888471"/>
          </a:xfrm>
        </p:spPr>
      </p:pic>
      <p:sp>
        <p:nvSpPr>
          <p:cNvPr id="9" name="pole tekstowe 8"/>
          <p:cNvSpPr txBox="1"/>
          <p:nvPr/>
        </p:nvSpPr>
        <p:spPr>
          <a:xfrm>
            <a:off x="3216402" y="4323176"/>
            <a:ext cx="119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Tatrzańska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68112" y="3459859"/>
            <a:ext cx="123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07652" y="1743225"/>
            <a:ext cx="96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Gmina Szaflary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Gmina Tatrzańska 1992 r.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494" y="945332"/>
            <a:ext cx="7906190" cy="5891814"/>
          </a:xfrm>
        </p:spPr>
      </p:pic>
      <p:sp>
        <p:nvSpPr>
          <p:cNvPr id="9" name="pole tekstowe 8"/>
          <p:cNvSpPr txBox="1"/>
          <p:nvPr/>
        </p:nvSpPr>
        <p:spPr>
          <a:xfrm>
            <a:off x="3216402" y="4323176"/>
            <a:ext cx="119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Tatrzańska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68112" y="3459859"/>
            <a:ext cx="123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562856" y="3824716"/>
            <a:ext cx="640080" cy="49846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H="1">
            <a:off x="4562856" y="3824716"/>
            <a:ext cx="621792" cy="49846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Gmina Tatrzańska 1992 - 1994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331" y="984608"/>
            <a:ext cx="7881470" cy="5873392"/>
          </a:xfrm>
        </p:spPr>
      </p:pic>
      <p:sp>
        <p:nvSpPr>
          <p:cNvPr id="9" name="pole tekstowe 8"/>
          <p:cNvSpPr txBox="1"/>
          <p:nvPr/>
        </p:nvSpPr>
        <p:spPr>
          <a:xfrm>
            <a:off x="4322826" y="3990131"/>
            <a:ext cx="119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Tatrzańska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43100" y="6151023"/>
            <a:ext cx="475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C  z  e  c  h  s  ł  o  w  a  c  j  i</a:t>
            </a:r>
          </a:p>
        </p:txBody>
      </p:sp>
    </p:spTree>
    <p:extLst>
      <p:ext uri="{BB962C8B-B14F-4D97-AF65-F5344CB8AC3E}">
        <p14:creationId xmlns:p14="http://schemas.microsoft.com/office/powerpoint/2010/main" val="32784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Podział Gminy Tatrzańskiej 1994 r.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829538"/>
            <a:ext cx="8060823" cy="5990356"/>
          </a:xfrm>
        </p:spPr>
      </p:pic>
      <p:sp>
        <p:nvSpPr>
          <p:cNvPr id="9" name="pole tekstowe 8"/>
          <p:cNvSpPr txBox="1"/>
          <p:nvPr/>
        </p:nvSpPr>
        <p:spPr>
          <a:xfrm>
            <a:off x="3200400" y="4334256"/>
            <a:ext cx="122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Gmina Kościelisko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Miasto</a:t>
            </a:r>
          </a:p>
          <a:p>
            <a:r>
              <a:rPr lang="pl-PL" sz="1600" b="1" dirty="0">
                <a:solidFill>
                  <a:srgbClr val="FF0000"/>
                </a:solidFill>
              </a:rPr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Gmina</a:t>
            </a:r>
          </a:p>
          <a:p>
            <a:r>
              <a:rPr lang="pl-PL" sz="1600" b="1" dirty="0">
                <a:solidFill>
                  <a:srgbClr val="FF0000"/>
                </a:solidFill>
              </a:rPr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314700" y="1365268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 o w i a t     N o w o t a r s k 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628900" y="6084891"/>
            <a:ext cx="416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S  ł  o  w  a  c  j  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62172" y="3412772"/>
            <a:ext cx="18562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/>
              <a:t>Gmina Tatrzańska</a:t>
            </a:r>
          </a:p>
        </p:txBody>
      </p:sp>
      <p:cxnSp>
        <p:nvCxnSpPr>
          <p:cNvPr id="5" name="Łącznik prosty 4"/>
          <p:cNvCxnSpPr>
            <a:stCxn id="2" idx="1"/>
          </p:cNvCxnSpPr>
          <p:nvPr/>
        </p:nvCxnSpPr>
        <p:spPr>
          <a:xfrm flipV="1">
            <a:off x="3662172" y="3589743"/>
            <a:ext cx="174193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4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Komitaty węgierskie graniczące ze starostwem nowotarskim.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3" y="847101"/>
            <a:ext cx="8053597" cy="5955229"/>
          </a:xfrm>
        </p:spPr>
      </p:pic>
    </p:spTree>
    <p:extLst>
      <p:ext uri="{BB962C8B-B14F-4D97-AF65-F5344CB8AC3E}">
        <p14:creationId xmlns:p14="http://schemas.microsoft.com/office/powerpoint/2010/main" val="20542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Starania o utworzenie Powiatu 1998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051099"/>
            <a:ext cx="8060824" cy="5547233"/>
          </a:xfrm>
        </p:spPr>
      </p:pic>
    </p:spTree>
    <p:extLst>
      <p:ext uri="{BB962C8B-B14F-4D97-AF65-F5344CB8AC3E}">
        <p14:creationId xmlns:p14="http://schemas.microsoft.com/office/powerpoint/2010/main" val="8113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Powiat Tatrzański – pierwszy projekt rządowy 1998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1" y="829640"/>
            <a:ext cx="8060822" cy="5990153"/>
          </a:xfrm>
        </p:spPr>
      </p:pic>
      <p:sp>
        <p:nvSpPr>
          <p:cNvPr id="9" name="pole tekstowe 8"/>
          <p:cNvSpPr txBox="1"/>
          <p:nvPr/>
        </p:nvSpPr>
        <p:spPr>
          <a:xfrm>
            <a:off x="3200400" y="4334256"/>
            <a:ext cx="122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Kościelisko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9900FF"/>
                </a:solidFill>
              </a:rPr>
              <a:t>Gmina</a:t>
            </a:r>
          </a:p>
          <a:p>
            <a:r>
              <a:rPr lang="pl-PL" sz="1600" b="1" dirty="0">
                <a:solidFill>
                  <a:srgbClr val="9900FF"/>
                </a:solidFill>
              </a:rPr>
              <a:t>Bukowina</a:t>
            </a:r>
          </a:p>
          <a:p>
            <a:r>
              <a:rPr lang="pl-PL" sz="1600" b="1" dirty="0">
                <a:solidFill>
                  <a:srgbClr val="9900FF"/>
                </a:solidFill>
              </a:rPr>
              <a:t>Tatrzańska</a:t>
            </a:r>
          </a:p>
          <a:p>
            <a:r>
              <a:rPr lang="pl-PL" sz="1600" b="1" dirty="0">
                <a:solidFill>
                  <a:srgbClr val="9900FF"/>
                </a:solidFill>
              </a:rPr>
              <a:t>        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314700" y="1365268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 o w i a t     N o w o t a r s k 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628900" y="6084891"/>
            <a:ext cx="416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S  ł  o  w  a  c  j  i</a:t>
            </a:r>
          </a:p>
        </p:txBody>
      </p:sp>
    </p:spTree>
    <p:extLst>
      <p:ext uri="{BB962C8B-B14F-4D97-AF65-F5344CB8AC3E}">
        <p14:creationId xmlns:p14="http://schemas.microsoft.com/office/powerpoint/2010/main" val="4759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Powiat Tatrzański 1998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804673"/>
            <a:ext cx="8060824" cy="6040086"/>
          </a:xfrm>
        </p:spPr>
      </p:pic>
      <p:sp>
        <p:nvSpPr>
          <p:cNvPr id="9" name="pole tekstowe 8"/>
          <p:cNvSpPr txBox="1"/>
          <p:nvPr/>
        </p:nvSpPr>
        <p:spPr>
          <a:xfrm>
            <a:off x="3200400" y="4334256"/>
            <a:ext cx="122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 Kościelisko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98848" y="3824716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Miasto</a:t>
            </a:r>
          </a:p>
          <a:p>
            <a:r>
              <a:rPr lang="pl-PL" sz="1600" b="1" dirty="0"/>
              <a:t>Zakopane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04104" y="3410000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Poronin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34456" y="2532837"/>
            <a:ext cx="11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Bukowina</a:t>
            </a:r>
          </a:p>
          <a:p>
            <a:r>
              <a:rPr lang="pl-PL" sz="1600" b="1" dirty="0"/>
              <a:t>Tatrzańska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62856" y="2414016"/>
            <a:ext cx="19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Gmina</a:t>
            </a:r>
          </a:p>
          <a:p>
            <a:r>
              <a:rPr lang="pl-PL" sz="1600" b="1" dirty="0"/>
              <a:t>Biały Dunajec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314700" y="1365268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 o w i a t     N o w o t a r s k 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628900" y="6084891"/>
            <a:ext cx="416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S  ł  o  w  a  c  j  i</a:t>
            </a:r>
          </a:p>
        </p:txBody>
      </p:sp>
    </p:spTree>
    <p:extLst>
      <p:ext uri="{BB962C8B-B14F-4D97-AF65-F5344CB8AC3E}">
        <p14:creationId xmlns:p14="http://schemas.microsoft.com/office/powerpoint/2010/main" val="27245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Problemy z siedzibą dla przyszłego Starostwa 1998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133010"/>
            <a:ext cx="8060824" cy="5383410"/>
          </a:xfrm>
        </p:spPr>
      </p:pic>
      <p:sp>
        <p:nvSpPr>
          <p:cNvPr id="17" name="Prostokąt 16"/>
          <p:cNvSpPr/>
          <p:nvPr/>
        </p:nvSpPr>
        <p:spPr>
          <a:xfrm>
            <a:off x="1014984" y="4690872"/>
            <a:ext cx="7823080" cy="182554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1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Problemy z siedzibą dla przyszłego Starostwa 1998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0" y="914400"/>
            <a:ext cx="8539454" cy="5511703"/>
          </a:xfrm>
        </p:spPr>
      </p:pic>
      <p:sp>
        <p:nvSpPr>
          <p:cNvPr id="3" name="Prostokąt 2"/>
          <p:cNvSpPr/>
          <p:nvPr/>
        </p:nvSpPr>
        <p:spPr>
          <a:xfrm>
            <a:off x="475488" y="987552"/>
            <a:ext cx="8202168" cy="1792224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2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57784" y="127383"/>
            <a:ext cx="8280280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 Siedziba Powiatu – gwarancje Cechu Rzemiosł Różnych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581652"/>
            <a:ext cx="6922007" cy="6311242"/>
          </a:xfrm>
        </p:spPr>
      </p:pic>
      <p:sp>
        <p:nvSpPr>
          <p:cNvPr id="2" name="Prostokąt 1"/>
          <p:cNvSpPr/>
          <p:nvPr/>
        </p:nvSpPr>
        <p:spPr>
          <a:xfrm>
            <a:off x="1856232" y="2176272"/>
            <a:ext cx="5221224" cy="795528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6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57784" y="127383"/>
            <a:ext cx="8280280" cy="439546"/>
          </a:xfrm>
        </p:spPr>
        <p:txBody>
          <a:bodyPr>
            <a:normAutofit/>
          </a:bodyPr>
          <a:lstStyle/>
          <a:p>
            <a:r>
              <a:rPr lang="pl-PL" sz="2200">
                <a:latin typeface="Arial" panose="020B0604020202020204" pitchFamily="34" charset="0"/>
                <a:cs typeface="Arial" panose="020B0604020202020204" pitchFamily="34" charset="0"/>
              </a:rPr>
              <a:t>  Pierwsza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informacja o utworzeniu Powiatu 7 sierpnia 1998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0" y="704088"/>
            <a:ext cx="8633671" cy="5925312"/>
          </a:xfrm>
        </p:spPr>
      </p:pic>
      <p:sp>
        <p:nvSpPr>
          <p:cNvPr id="3" name="Prostokąt 2"/>
          <p:cNvSpPr/>
          <p:nvPr/>
        </p:nvSpPr>
        <p:spPr>
          <a:xfrm>
            <a:off x="246390" y="704088"/>
            <a:ext cx="8422122" cy="5925312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6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Powiat Tatrzański - obszary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geograficzno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–historyczne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1" y="821302"/>
            <a:ext cx="7994381" cy="6006828"/>
          </a:xfrm>
        </p:spPr>
      </p:pic>
      <p:sp>
        <p:nvSpPr>
          <p:cNvPr id="15" name="pole tekstowe 14"/>
          <p:cNvSpPr txBox="1"/>
          <p:nvPr/>
        </p:nvSpPr>
        <p:spPr>
          <a:xfrm>
            <a:off x="3314700" y="1365268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 o w i a t     N o w o t a r s k 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628900" y="6109794"/>
            <a:ext cx="416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  e  p  u  b  l  i  k  a     S  ł  o  w  a  c  j  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171071" y="3455384"/>
            <a:ext cx="238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9900"/>
                </a:solidFill>
              </a:rPr>
              <a:t>Skalne Podhale (część)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101084" y="435254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9900"/>
                </a:solidFill>
              </a:rPr>
              <a:t>Tatry Polskie</a:t>
            </a:r>
          </a:p>
        </p:txBody>
      </p:sp>
      <p:sp>
        <p:nvSpPr>
          <p:cNvPr id="35" name="Objaśnienie liniowe 1 34"/>
          <p:cNvSpPr/>
          <p:nvPr/>
        </p:nvSpPr>
        <p:spPr>
          <a:xfrm>
            <a:off x="6798564" y="1734600"/>
            <a:ext cx="1933956" cy="443275"/>
          </a:xfrm>
          <a:prstGeom prst="borderCallout1">
            <a:avLst>
              <a:gd name="adj1" fmla="val 101263"/>
              <a:gd name="adj2" fmla="val 44149"/>
              <a:gd name="adj3" fmla="val 283715"/>
              <a:gd name="adj4" fmla="val -38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9900"/>
                </a:solidFill>
              </a:rPr>
              <a:t>Polski Spisz (część)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4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56082" y="636904"/>
            <a:ext cx="7886700" cy="59010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600" dirty="0"/>
              <a:t>W wyborach samorządowych 11 października 1998 r. wybrano Radę Powiatu Tatrzańskiego.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endParaRPr lang="pl-PL" sz="2600" dirty="0"/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600" dirty="0"/>
              <a:t>Pierwsza sesja rady powiatu odbyła się 30 października 1998 r.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600" dirty="0"/>
              <a:t>Przewodniczącym rady wybrano </a:t>
            </a:r>
            <a:r>
              <a:rPr lang="pl-PL" sz="2600" b="1" dirty="0"/>
              <a:t>Bronisława Stocha</a:t>
            </a:r>
            <a:r>
              <a:rPr lang="pl-PL" sz="2600" dirty="0"/>
              <a:t>.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600" dirty="0"/>
              <a:t>Starostą Tatrzańskim został </a:t>
            </a:r>
            <a:r>
              <a:rPr lang="pl-PL" sz="2600" b="1" dirty="0"/>
              <a:t>Andrzej Gąsienica Makowski</a:t>
            </a:r>
            <a:r>
              <a:rPr lang="pl-PL" sz="2600" dirty="0"/>
              <a:t>. 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600" dirty="0"/>
              <a:t>Podczas drugiej sesji 9 listopada 1998 r. na wniosek Starosty rada wybrała pozostałych członków zarządu: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600" b="1" dirty="0"/>
              <a:t>Andrzej Skupień </a:t>
            </a:r>
            <a:r>
              <a:rPr lang="pl-PL" sz="2600" dirty="0"/>
              <a:t>– wicestarosta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600" b="1" dirty="0"/>
              <a:t>Halina Dyka </a:t>
            </a:r>
            <a:r>
              <a:rPr lang="pl-PL" sz="2600" dirty="0"/>
              <a:t>– członek zarządu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600" b="1" dirty="0"/>
              <a:t>Jan Łaś </a:t>
            </a:r>
            <a:r>
              <a:rPr lang="pl-PL" sz="2600" dirty="0"/>
              <a:t>- członek zarządu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pl-PL" sz="2600" b="1" dirty="0"/>
              <a:t>Bogdan </a:t>
            </a:r>
            <a:r>
              <a:rPr lang="pl-PL" sz="2600" b="1" dirty="0" err="1"/>
              <a:t>Pitoń</a:t>
            </a:r>
            <a:r>
              <a:rPr lang="pl-PL" sz="2600" b="1" dirty="0"/>
              <a:t> </a:t>
            </a:r>
            <a:r>
              <a:rPr lang="pl-PL" sz="2600" dirty="0"/>
              <a:t>- członek zarządu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17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0297" y="532611"/>
            <a:ext cx="8060824" cy="693919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ziękuję za uwagę.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53" y="1540334"/>
            <a:ext cx="4146847" cy="4906185"/>
          </a:xfrm>
        </p:spPr>
      </p:pic>
    </p:spTree>
    <p:extLst>
      <p:ext uri="{BB962C8B-B14F-4D97-AF65-F5344CB8AC3E}">
        <p14:creationId xmlns:p14="http://schemas.microsoft.com/office/powerpoint/2010/main" val="354603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Starostwo spiskie 1412 - 1769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" y="847101"/>
            <a:ext cx="7994287" cy="5955229"/>
          </a:xfrm>
        </p:spPr>
      </p:pic>
    </p:spTree>
    <p:extLst>
      <p:ext uri="{BB962C8B-B14F-4D97-AF65-F5344CB8AC3E}">
        <p14:creationId xmlns:p14="http://schemas.microsoft.com/office/powerpoint/2010/main" val="6696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Obszar sporny z Węgrami 1589 -1634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" y="876546"/>
            <a:ext cx="7994287" cy="5896338"/>
          </a:xfrm>
        </p:spPr>
      </p:pic>
    </p:spTree>
    <p:extLst>
      <p:ext uri="{BB962C8B-B14F-4D97-AF65-F5344CB8AC3E}">
        <p14:creationId xmlns:p14="http://schemas.microsoft.com/office/powerpoint/2010/main" val="41859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Powiat nowotarski w czasie zaborów 1867 - 1918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" y="867122"/>
            <a:ext cx="7994287" cy="5915186"/>
          </a:xfrm>
        </p:spPr>
      </p:pic>
    </p:spTree>
    <p:extLst>
      <p:ext uri="{BB962C8B-B14F-4D97-AF65-F5344CB8AC3E}">
        <p14:creationId xmlns:p14="http://schemas.microsoft.com/office/powerpoint/2010/main" val="6714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Powiat czarnodunajecki 1853 - 1860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" y="899084"/>
            <a:ext cx="7994287" cy="5851262"/>
          </a:xfrm>
        </p:spPr>
      </p:pic>
    </p:spTree>
    <p:extLst>
      <p:ext uri="{BB962C8B-B14F-4D97-AF65-F5344CB8AC3E}">
        <p14:creationId xmlns:p14="http://schemas.microsoft.com/office/powerpoint/2010/main" val="3144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7240" y="127383"/>
            <a:ext cx="8060824" cy="439546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Powiat Nowotarski 1918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5" y="899084"/>
            <a:ext cx="7907893" cy="5851262"/>
          </a:xfrm>
        </p:spPr>
      </p:pic>
    </p:spTree>
    <p:extLst>
      <p:ext uri="{BB962C8B-B14F-4D97-AF65-F5344CB8AC3E}">
        <p14:creationId xmlns:p14="http://schemas.microsoft.com/office/powerpoint/2010/main" val="35633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1539</TotalTime>
  <Words>4942</Words>
  <Application>Microsoft Office PowerPoint</Application>
  <PresentationFormat>Pokaz na ekranie (4:3)</PresentationFormat>
  <Paragraphs>472</Paragraphs>
  <Slides>49</Slides>
  <Notes>47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Motyw pakietu Office</vt:lpstr>
      <vt:lpstr>Historia starań o utworzenie Powiatu Tatrzańskiego 1919 - 1998</vt:lpstr>
      <vt:lpstr>Południowa granica Rzeczypospolitej XVI w. </vt:lpstr>
      <vt:lpstr>Granice starostw XV – XVIII w.</vt:lpstr>
      <vt:lpstr>Komitaty węgierskie graniczące ze starostwem nowotarskim. </vt:lpstr>
      <vt:lpstr>Starostwo spiskie 1412 - 1769</vt:lpstr>
      <vt:lpstr>Obszar sporny z Węgrami 1589 -1634</vt:lpstr>
      <vt:lpstr>Powiat nowotarski w czasie zaborów 1867 - 1918</vt:lpstr>
      <vt:lpstr>Powiat czarnodunajecki 1853 - 1860</vt:lpstr>
      <vt:lpstr>Powiat Nowotarski 1918 r.</vt:lpstr>
      <vt:lpstr>Fragmenty Orawy i Spisza uzyskane przez Polskę w 1920 r.</vt:lpstr>
      <vt:lpstr>Powiat Spisko – Orawski 1920 - 1925</vt:lpstr>
      <vt:lpstr>Druga ankieta (konferencja) w sprawie rozwoju Zakopanego zwołana z inicjatywy Ministerstwa Robót Publicznych i Ministerstwa Zdrowia Publicznego  22 -24 listopada 1919 r. </vt:lpstr>
      <vt:lpstr>Posiedzenie Rady gminnej w Zakopanem 9 maja 1922 r. </vt:lpstr>
      <vt:lpstr>Medard Kozłowski</vt:lpstr>
      <vt:lpstr>Projektowany Powiat Górnego Podhala 1922 r.</vt:lpstr>
      <vt:lpstr>Powiat Nowotarski 1925 – 1939 i 1945 -1951</vt:lpstr>
      <vt:lpstr>Dyskusja nad utworzeniem powiatu w Zakopanem 1929 r.</vt:lpstr>
      <vt:lpstr>Wniosek Tadeusza Zwolińskiego, Juliusza Zborowskiego, Ignacego  Bujaka, Antoniego Olcha-Mirka rozpatrywany na posiedzeniu  Miejskiej Rady Narodowej w Zakopanem 7 marca 1945 r.</vt:lpstr>
      <vt:lpstr>Wniosek Zarządu m. Zakopane 27 marca 1945 r.</vt:lpstr>
      <vt:lpstr>Deklaracja Gminnej Rady Narodowej w Bukowinie 1945 r.</vt:lpstr>
      <vt:lpstr>Zakopane - miasto wydzielone na prawach powiatu 1951 - 1975</vt:lpstr>
      <vt:lpstr>Reforma podziału administracyjnego – utworzenie gmin 1973 r.</vt:lpstr>
      <vt:lpstr>Utworzenie Gminy Tatrzańskiej 1977 r.</vt:lpstr>
      <vt:lpstr>Utworzenie Gminy Tatrzańskiej 1977 r.</vt:lpstr>
      <vt:lpstr>Utworzenie Gminy Tatrzańskiej 1977 r.</vt:lpstr>
      <vt:lpstr>Utworzenie Gminy Tatrzańskiej 1977 r.</vt:lpstr>
      <vt:lpstr>Utworzenie Gminy Tatrzańskiej 1977 r.</vt:lpstr>
      <vt:lpstr>Utworzenie Gminy Tatrzańskiej 1977 r.</vt:lpstr>
      <vt:lpstr>Utworzenie Gminy Tatrzańskiej 1977 r.</vt:lpstr>
      <vt:lpstr>Utworzenie Gminy Tatrzańskiej 1977 r.</vt:lpstr>
      <vt:lpstr>Utworzenie Gminy Tatrzańskiej 1977 r.</vt:lpstr>
      <vt:lpstr>Utworzenie Gminy Tatrzańskiej 1977 r.</vt:lpstr>
      <vt:lpstr>Utworzenie Gminy Tatrzańskiej 1977 r.</vt:lpstr>
      <vt:lpstr>Utworzenie Gminy Tatrzańskiej 1977 r.</vt:lpstr>
      <vt:lpstr>Miasto Zakopane i Gmina Tatrzańska 1977 - 1991 </vt:lpstr>
      <vt:lpstr>Miasto Zakopane i Gmina Tatrzańska 1991 r. </vt:lpstr>
      <vt:lpstr>Gmina Tatrzańska 1992 r. </vt:lpstr>
      <vt:lpstr>Gmina Tatrzańska 1992 - 1994 </vt:lpstr>
      <vt:lpstr>Podział Gminy Tatrzańskiej 1994 r. </vt:lpstr>
      <vt:lpstr>Starania o utworzenie Powiatu 1998 r.</vt:lpstr>
      <vt:lpstr>Powiat Tatrzański – pierwszy projekt rządowy 1998 r.</vt:lpstr>
      <vt:lpstr>Powiat Tatrzański 1998 r.</vt:lpstr>
      <vt:lpstr>Problemy z siedzibą dla przyszłego Starostwa 1998 r.</vt:lpstr>
      <vt:lpstr>Problemy z siedzibą dla przyszłego Starostwa 1998 r.</vt:lpstr>
      <vt:lpstr>  Siedziba Powiatu – gwarancje Cechu Rzemiosł Różnych</vt:lpstr>
      <vt:lpstr>  Pierwsza informacja o utworzeniu Powiatu 7 sierpnia 1998 r.</vt:lpstr>
      <vt:lpstr>Powiat Tatrzański - obszary geograficzno–historyczne </vt:lpstr>
      <vt:lpstr>Prezentacja programu PowerPoint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Powiat Tatrzański 1998 r.</dc:title>
  <dc:creator>Piotr Bąk</dc:creator>
  <cp:lastModifiedBy>Piotr Bąk</cp:lastModifiedBy>
  <cp:revision>227</cp:revision>
  <dcterms:created xsi:type="dcterms:W3CDTF">2019-10-20T10:13:22Z</dcterms:created>
  <dcterms:modified xsi:type="dcterms:W3CDTF">2019-11-17T18:44:22Z</dcterms:modified>
</cp:coreProperties>
</file>